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76" r:id="rId3"/>
    <p:sldId id="289" r:id="rId4"/>
    <p:sldId id="295" r:id="rId5"/>
    <p:sldId id="290" r:id="rId6"/>
    <p:sldId id="277" r:id="rId7"/>
    <p:sldId id="258" r:id="rId8"/>
    <p:sldId id="278" r:id="rId9"/>
    <p:sldId id="372" r:id="rId10"/>
    <p:sldId id="279" r:id="rId11"/>
    <p:sldId id="271" r:id="rId12"/>
    <p:sldId id="281" r:id="rId13"/>
    <p:sldId id="280" r:id="rId14"/>
    <p:sldId id="283" r:id="rId15"/>
    <p:sldId id="259" r:id="rId16"/>
    <p:sldId id="284" r:id="rId17"/>
    <p:sldId id="285" r:id="rId18"/>
    <p:sldId id="286" r:id="rId19"/>
    <p:sldId id="287" r:id="rId20"/>
    <p:sldId id="267" r:id="rId21"/>
    <p:sldId id="292" r:id="rId22"/>
    <p:sldId id="288" r:id="rId23"/>
    <p:sldId id="261" r:id="rId24"/>
    <p:sldId id="260" r:id="rId25"/>
    <p:sldId id="294" r:id="rId26"/>
    <p:sldId id="257" r:id="rId27"/>
    <p:sldId id="373" r:id="rId28"/>
    <p:sldId id="374" r:id="rId29"/>
    <p:sldId id="375" r:id="rId30"/>
    <p:sldId id="275" r:id="rId31"/>
    <p:sldId id="265" r:id="rId32"/>
    <p:sldId id="264" r:id="rId33"/>
    <p:sldId id="371" r:id="rId34"/>
    <p:sldId id="276" r:id="rId35"/>
    <p:sldId id="33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E41"/>
    <a:srgbClr val="B6B6BF"/>
    <a:srgbClr val="19D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3"/>
    <p:restoredTop sz="86437"/>
  </p:normalViewPr>
  <p:slideViewPr>
    <p:cSldViewPr snapToGrid="0" snapToObjects="1">
      <p:cViewPr varScale="1">
        <p:scale>
          <a:sx n="83" d="100"/>
          <a:sy n="83" d="100"/>
        </p:scale>
        <p:origin x="240" y="1240"/>
      </p:cViewPr>
      <p:guideLst/>
    </p:cSldViewPr>
  </p:slideViewPr>
  <p:outlineViewPr>
    <p:cViewPr>
      <p:scale>
        <a:sx n="35" d="100"/>
        <a:sy n="3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A45BB-D83E-A848-A998-1ABF4856516D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1D88-67B4-2244-BED7-CEE9A0ACB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redaska?utm_source=unsplash&amp;utm_medium=referral&amp;utm_content=creditCopyTex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isolation?utm_source=unsplash&amp;utm_medium=referral&amp;utm_content=creditCopyText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74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22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26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9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2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9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01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95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76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2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88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3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12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1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0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3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1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83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63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23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0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34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81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0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997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57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7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steve pancrate</a:t>
            </a:r>
            <a:r>
              <a:rPr lang="en-US" dirty="0"/>
              <a:t> on </a:t>
            </a:r>
            <a:r>
              <a:rPr lang="en-US" dirty="0">
                <a:hlinkClick r:id="rId4"/>
              </a:rPr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4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57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6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9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1D88-67B4-2244-BED7-CEE9A0ACB9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26BD-9F49-E54B-A796-244105AB7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8A97B7-CF45-8B46-A6DA-2F1374D11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29BF7-729E-6D4D-A7B3-36CDFCB6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FA2F7-F279-F54D-A6A2-40FCADA1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B2738-80E5-5945-912B-39B3B46B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FF8C-F34E-F04C-BADC-4ED44C8C1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57FC9-C61A-3049-8249-E5F5B94A9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9C2F3-0ED8-744D-B19D-ADC8E189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9AABD-1865-E042-ADCE-F6C7C184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D854-D05C-314A-BAE5-FEA51115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7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6F9685-79BB-5F4C-95E4-D65DE277A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AEFA0-E72A-D645-A1CC-6EBA2EA76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0FEA2-0CA8-C742-87AC-2FFF2F196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E5C4E-105D-B142-B779-A740F26F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E2189-64E5-9146-A40F-D6C32FBE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6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1A82-E20D-B54A-9254-F62D0BDCC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1B283-354D-F844-9B31-DBCE3739F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049C4-D754-EE4E-A3FD-60B63D32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C0AF3-6AA2-FB45-A135-78698BC1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8FC9-748A-1D47-A259-EA474DBA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9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F80C-706F-1C46-9453-C0772428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4DECA-F37A-884A-A837-EF9A5A92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43274-5824-224C-9EE5-8EC2BF90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5FBDC-EC90-5E46-AA35-3ACC1C078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B03B4-93C4-6A41-90C4-2251FA5A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3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398E-B797-F944-B2B1-280B1EF2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23790-B2E3-B44A-89AD-989A598F4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57D20-DF95-074B-BA8B-CBD17A145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F3E71-DBCF-5C45-B1D2-C19DF6F8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249EF-73A9-E34C-82B7-F0886CE4D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B2404-CFEA-824A-B599-2054FA061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0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D8484-1B95-7C4C-AB9C-1872BD31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53F68-21DA-3747-AFB2-883203C81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FDFBF-7302-F54D-88AB-008E0A156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30A3F-356E-3B4C-8E85-67ABE9618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C3E40B-E53F-2F45-BA4C-FBA7D5EC5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95EFE-A7BA-804D-AB53-FBB06813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AF7FA3-6EAE-9D46-B807-2EE05DBDD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FFAB0-ADE3-3A48-8982-FAA18234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3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A3A3-872C-0F4D-8C0F-D76DF344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433FA-6966-2440-990B-98718909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A1B20-7379-6C49-B7A9-AEBEA68F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B54EB-76E4-214C-8316-6AC1F004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9D37E-C103-154F-A4E4-CA66629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6F6C9B-2503-AA47-A582-766317B5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934D8-1E13-614C-8CD8-028F95D4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5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F106-896E-F14C-B275-24A721B6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EA5BF-7E74-2D4B-BD79-26BD2EBA9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7AB88-8110-B748-97FE-5E8193FCC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3CD1A-2219-7248-A254-D30F5E61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27CF7-67D7-D84E-962A-4943C643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110F9-EDB0-634F-9A45-20B899A9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6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5C3D-FAB6-1646-B376-C5D156B7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EA718-576B-924F-875D-7D8DC3B9B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3DC20-1715-6D4E-80D9-72B4A909A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2FDA-3C3A-B845-BAF9-577BC97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F2FFF-6BC4-2B41-AF61-3F000F3F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A88F0-1949-B245-A820-F2B03365C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38C45-4294-6F49-8BF2-DBD071261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575F9-8805-CA44-ADC4-4C6EB0022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53970-C2C0-2A4F-910C-E1DEAD179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42629-D83E-A74A-83B6-3E50FA6FA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54F13-DB9B-FC40-B884-56771431E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E99E0-1450-FD4E-A7CB-13BBABA15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A2FF2-6B6C-3742-813C-17CDAF66F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atiemoum?utm_source=unsplash&amp;utm_medium=referral&amp;utm_content=creditCopyTex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https://unsplash.com/s/photos/fog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edgarraw?utm_source=unsplash&amp;utm_medium=referral&amp;utm_content=creditCopyTex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hyperlink" Target="https://unsplash.com/s/photos/health?utm_source=unsplash&amp;utm_medium=referral&amp;utm_content=creditCopyTex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sonrosewell?utm_source=unsplash&amp;utm_medium=referral&amp;utm_content=creditCopyTex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hyperlink" Target="https://unsplash.com/s/photos/voice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ustusmenke?utm_source=unsplash&amp;utm_medium=referral&amp;utm_content=creditCopyTex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hyperlink" Target="https://unsplash.com/s/photos/caution?utm_source=unsplash&amp;utm_medium=referral&amp;utm_content=creditCopyTex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ninjason?utm_source=unsplash&amp;utm_medium=referral&amp;utm_content=creditCopyTex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hyperlink" Target="https://unsplash.com/s/photos/conversation?utm_source=unsplash&amp;utm_medium=referral&amp;utm_content=creditCopyTex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group-decision?utm_source=unsplash&amp;utm_medium=referral&amp;utm_content=creditCopyText" TargetMode="External"/><Relationship Id="rId4" Type="http://schemas.openxmlformats.org/officeDocument/2006/relationships/hyperlink" Target="https://unsplash.com/@marg_cs?utm_source=unsplash&amp;utm_medium=referral&amp;utm_content=creditCopyTex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paul_nic?utm_source=unsplash&amp;utm_medium=referral&amp;utm_content=creditCopyText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hyperlink" Target="https://unsplash.com/s/photos/uncertainty?utm_source=unsplash&amp;utm_medium=referral&amp;utm_content=creditCopyTex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redaska?utm_source=unsplash&amp;utm_medium=referral&amp;utm_content=creditCopyTex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s://unsplash.com/s/photos/isolation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alliebec95?utm_source=unsplash&amp;utm_medium=referral&amp;utm_content=creditCopyTex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hyperlink" Target="https://unsplash.com/s/photos/mental-illness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3707CA-3A39-0E47-BDAF-E269F1728C3F}"/>
              </a:ext>
            </a:extLst>
          </p:cNvPr>
          <p:cNvSpPr/>
          <p:nvPr/>
        </p:nvSpPr>
        <p:spPr>
          <a:xfrm>
            <a:off x="-2" y="-46167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ABAD1-ABD8-D149-816D-B9A8D249DD70}"/>
              </a:ext>
            </a:extLst>
          </p:cNvPr>
          <p:cNvSpPr txBox="1"/>
          <p:nvPr/>
        </p:nvSpPr>
        <p:spPr>
          <a:xfrm>
            <a:off x="0" y="6116657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</a:rPr>
              <a:t>Image: </a:t>
            </a:r>
          </a:p>
          <a:p>
            <a:r>
              <a:rPr lang="en-US" sz="900" dirty="0">
                <a:solidFill>
                  <a:srgbClr val="FFFF00"/>
                </a:solidFill>
              </a:rPr>
              <a:t>New York 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A7F40B-C11B-2745-B417-3A50A7A8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77" y="-7431"/>
            <a:ext cx="10389517" cy="67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3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E189-1CE9-0040-A2CB-8DCD7DC7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-168224"/>
            <a:ext cx="6477000" cy="1325563"/>
          </a:xfrm>
        </p:spPr>
        <p:txBody>
          <a:bodyPr/>
          <a:lstStyle/>
          <a:p>
            <a:r>
              <a:rPr lang="en-US" dirty="0"/>
              <a:t>Key Organizational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9AE5F-E414-9A4E-AB94-FE3364912A3C}"/>
              </a:ext>
            </a:extLst>
          </p:cNvPr>
          <p:cNvSpPr txBox="1"/>
          <p:nvPr/>
        </p:nvSpPr>
        <p:spPr>
          <a:xfrm>
            <a:off x="0" y="6492875"/>
            <a:ext cx="192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Humanyze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7DDB5-1C66-3B43-A355-4431304E8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919" y="1284120"/>
            <a:ext cx="7644081" cy="459084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BAA314-7800-8B41-B80A-A88190D80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71" y="1326337"/>
            <a:ext cx="4330148" cy="4351338"/>
          </a:xfrm>
        </p:spPr>
        <p:txBody>
          <a:bodyPr/>
          <a:lstStyle/>
          <a:p>
            <a:r>
              <a:rPr lang="en-US" dirty="0"/>
              <a:t>Pre </a:t>
            </a:r>
            <a:r>
              <a:rPr lang="en-US" dirty="0" err="1"/>
              <a:t>Covid</a:t>
            </a:r>
            <a:endParaRPr lang="en-US" dirty="0"/>
          </a:p>
          <a:p>
            <a:pPr lvl="1"/>
            <a:r>
              <a:rPr lang="en-US" dirty="0"/>
              <a:t>2.9 Close relationships</a:t>
            </a:r>
          </a:p>
          <a:p>
            <a:pPr lvl="1"/>
            <a:r>
              <a:rPr lang="en-US" dirty="0"/>
              <a:t>40 2</a:t>
            </a:r>
            <a:r>
              <a:rPr lang="en-US" baseline="30000" dirty="0"/>
              <a:t>nd</a:t>
            </a:r>
            <a:r>
              <a:rPr lang="en-US" dirty="0"/>
              <a:t> order relationships</a:t>
            </a:r>
          </a:p>
          <a:p>
            <a:pPr lvl="1"/>
            <a:endParaRPr lang="en-US" dirty="0"/>
          </a:p>
          <a:p>
            <a:r>
              <a:rPr lang="en-US" dirty="0" err="1"/>
              <a:t>Covid</a:t>
            </a:r>
            <a:endParaRPr lang="en-US" dirty="0"/>
          </a:p>
          <a:p>
            <a:pPr lvl="1"/>
            <a:r>
              <a:rPr lang="en-US" dirty="0"/>
              <a:t>7 Close relationships</a:t>
            </a:r>
          </a:p>
          <a:p>
            <a:pPr lvl="1"/>
            <a:r>
              <a:rPr lang="en-US" dirty="0"/>
              <a:t>15 2</a:t>
            </a:r>
            <a:r>
              <a:rPr lang="en-US" baseline="30000" dirty="0"/>
              <a:t>nd</a:t>
            </a:r>
            <a:r>
              <a:rPr lang="en-US" dirty="0"/>
              <a:t> order relationships</a:t>
            </a:r>
            <a:br>
              <a:rPr lang="en-US" dirty="0"/>
            </a:br>
            <a:endParaRPr lang="en-US" dirty="0"/>
          </a:p>
          <a:p>
            <a:r>
              <a:rPr lang="en-US" dirty="0"/>
              <a:t>Long term consequences</a:t>
            </a:r>
          </a:p>
          <a:p>
            <a:pPr lvl="1"/>
            <a:r>
              <a:rPr lang="en-US" dirty="0"/>
              <a:t>Unclear</a:t>
            </a:r>
          </a:p>
        </p:txBody>
      </p:sp>
    </p:spTree>
    <p:extLst>
      <p:ext uri="{BB962C8B-B14F-4D97-AF65-F5344CB8AC3E}">
        <p14:creationId xmlns:p14="http://schemas.microsoft.com/office/powerpoint/2010/main" val="266378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3EDE-4718-5949-9DAA-7CB74241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603" y="3045032"/>
            <a:ext cx="7215809" cy="7679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Question, Experiment, and Improve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02FCF1-A79C-5645-8222-E9958563D1D3}"/>
              </a:ext>
            </a:extLst>
          </p:cNvPr>
          <p:cNvSpPr/>
          <p:nvPr/>
        </p:nvSpPr>
        <p:spPr>
          <a:xfrm>
            <a:off x="7971340" y="6611779"/>
            <a:ext cx="19832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Katie Moum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F28AA-5420-F748-A100-40E8ED845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4203"/>
            <a:ext cx="457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19E84-AEAD-2345-A515-F31108475956}"/>
              </a:ext>
            </a:extLst>
          </p:cNvPr>
          <p:cNvSpPr txBox="1"/>
          <p:nvPr/>
        </p:nvSpPr>
        <p:spPr>
          <a:xfrm>
            <a:off x="5848409" y="3812968"/>
            <a:ext cx="530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Intense ambiguity and uncertainty ahead</a:t>
            </a:r>
          </a:p>
        </p:txBody>
      </p:sp>
    </p:spTree>
    <p:extLst>
      <p:ext uri="{BB962C8B-B14F-4D97-AF65-F5344CB8AC3E}">
        <p14:creationId xmlns:p14="http://schemas.microsoft.com/office/powerpoint/2010/main" val="778332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FD83F26-D7C3-764F-A32C-869590C4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117" y="128616"/>
            <a:ext cx="6445883" cy="678514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55E7AB7-3F4B-A54C-B441-BD57925C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791" y="3084788"/>
            <a:ext cx="3902765" cy="688423"/>
          </a:xfrm>
        </p:spPr>
        <p:txBody>
          <a:bodyPr>
            <a:normAutofit/>
          </a:bodyPr>
          <a:lstStyle/>
          <a:p>
            <a:r>
              <a:rPr lang="en-US" sz="3600" b="1" dirty="0"/>
              <a:t>Beware of Certainty</a:t>
            </a:r>
          </a:p>
        </p:txBody>
      </p:sp>
    </p:spTree>
    <p:extLst>
      <p:ext uri="{BB962C8B-B14F-4D97-AF65-F5344CB8AC3E}">
        <p14:creationId xmlns:p14="http://schemas.microsoft.com/office/powerpoint/2010/main" val="1534062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9853DD-6F0F-874D-80E4-59C45862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429000"/>
            <a:ext cx="1828800" cy="7762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Breathe</a:t>
            </a:r>
          </a:p>
        </p:txBody>
      </p:sp>
      <p:pic>
        <p:nvPicPr>
          <p:cNvPr id="3" name="Picture 2" descr="A close up of a hillside next to a body of water&#10;&#10;Description automatically generated">
            <a:extLst>
              <a:ext uri="{FF2B5EF4-FFF2-40B4-BE49-F238E27FC236}">
                <a16:creationId xmlns:a16="http://schemas.microsoft.com/office/drawing/2014/main" id="{B525C199-8D99-EA4E-AEA3-C3222F6C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33524-C82D-DD4B-9F82-4C3D8F54722C}"/>
              </a:ext>
            </a:extLst>
          </p:cNvPr>
          <p:cNvSpPr txBox="1"/>
          <p:nvPr/>
        </p:nvSpPr>
        <p:spPr>
          <a:xfrm>
            <a:off x="0" y="6273225"/>
            <a:ext cx="1499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Breathe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292F1-CDAC-F940-B356-4CA0F7B163BC}"/>
              </a:ext>
            </a:extLst>
          </p:cNvPr>
          <p:cNvSpPr txBox="1"/>
          <p:nvPr/>
        </p:nvSpPr>
        <p:spPr>
          <a:xfrm>
            <a:off x="11244818" y="5934670"/>
            <a:ext cx="947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</a:t>
            </a:r>
          </a:p>
          <a:p>
            <a:r>
              <a:rPr lang="en-US" dirty="0">
                <a:solidFill>
                  <a:schemeClr val="bg1"/>
                </a:solidFill>
              </a:rPr>
              <a:t>Heather</a:t>
            </a:r>
          </a:p>
          <a:p>
            <a:r>
              <a:rPr lang="en-US" dirty="0">
                <a:solidFill>
                  <a:schemeClr val="bg1"/>
                </a:solidFill>
              </a:rPr>
              <a:t>Bussing</a:t>
            </a:r>
          </a:p>
        </p:txBody>
      </p:sp>
    </p:spTree>
    <p:extLst>
      <p:ext uri="{BB962C8B-B14F-4D97-AF65-F5344CB8AC3E}">
        <p14:creationId xmlns:p14="http://schemas.microsoft.com/office/powerpoint/2010/main" val="133417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89C4-92A1-5940-A8A2-9DABE4C7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14" y="5447034"/>
            <a:ext cx="12192000" cy="1401417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/>
              <a:t>In the transition from factory to office, the importance of safety diminished.</a:t>
            </a:r>
            <a:br>
              <a:rPr lang="en-US" sz="3000" b="1" dirty="0"/>
            </a:br>
            <a:br>
              <a:rPr lang="en-US" sz="3000" b="1" dirty="0"/>
            </a:br>
            <a:r>
              <a:rPr lang="en-US" sz="3000" b="1" dirty="0"/>
              <a:t>The pandemic restores it to the primary HR function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C8CE66-8B2E-614F-8C91-0D21706955DE}"/>
              </a:ext>
            </a:extLst>
          </p:cNvPr>
          <p:cNvGrpSpPr/>
          <p:nvPr/>
        </p:nvGrpSpPr>
        <p:grpSpPr>
          <a:xfrm>
            <a:off x="3121004" y="77431"/>
            <a:ext cx="5949992" cy="5376526"/>
            <a:chOff x="3011087" y="1083905"/>
            <a:chExt cx="6198940" cy="57740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A110E0-0E04-3445-BB4C-43AA814B6058}"/>
                </a:ext>
              </a:extLst>
            </p:cNvPr>
            <p:cNvGrpSpPr/>
            <p:nvPr/>
          </p:nvGrpSpPr>
          <p:grpSpPr>
            <a:xfrm>
              <a:off x="3011087" y="1083905"/>
              <a:ext cx="6169824" cy="5774095"/>
              <a:chOff x="3029778" y="718780"/>
              <a:chExt cx="6169824" cy="577409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72A44CB-63EE-BA4C-A6C6-21C2A5832C3B}"/>
                  </a:ext>
                </a:extLst>
              </p:cNvPr>
              <p:cNvGrpSpPr/>
              <p:nvPr/>
            </p:nvGrpSpPr>
            <p:grpSpPr>
              <a:xfrm>
                <a:off x="3029778" y="5200788"/>
                <a:ext cx="6132444" cy="1292087"/>
                <a:chOff x="3029778" y="4323524"/>
                <a:chExt cx="6132444" cy="1292087"/>
              </a:xfrm>
              <a:solidFill>
                <a:srgbClr val="FF0000"/>
              </a:solidFill>
            </p:grpSpPr>
            <p:sp>
              <p:nvSpPr>
                <p:cNvPr id="21" name="Can 20">
                  <a:extLst>
                    <a:ext uri="{FF2B5EF4-FFF2-40B4-BE49-F238E27FC236}">
                      <a16:creationId xmlns:a16="http://schemas.microsoft.com/office/drawing/2014/main" id="{CF8B6CC0-F0DA-0D43-856C-90C9F6A00C93}"/>
                    </a:ext>
                  </a:extLst>
                </p:cNvPr>
                <p:cNvSpPr/>
                <p:nvPr/>
              </p:nvSpPr>
              <p:spPr>
                <a:xfrm rot="5400000">
                  <a:off x="5449956" y="1903346"/>
                  <a:ext cx="1292087" cy="6132444"/>
                </a:xfrm>
                <a:prstGeom prst="can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409E082-C476-EC42-AD9B-F6DE5A6A364B}"/>
                    </a:ext>
                  </a:extLst>
                </p:cNvPr>
                <p:cNvSpPr txBox="1"/>
                <p:nvPr/>
              </p:nvSpPr>
              <p:spPr>
                <a:xfrm>
                  <a:off x="5475188" y="4677181"/>
                  <a:ext cx="1241622" cy="584775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Safety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3A3257C-E473-D644-9841-49307BC634FA}"/>
                  </a:ext>
                </a:extLst>
              </p:cNvPr>
              <p:cNvGrpSpPr/>
              <p:nvPr/>
            </p:nvGrpSpPr>
            <p:grpSpPr>
              <a:xfrm>
                <a:off x="3048468" y="2959784"/>
                <a:ext cx="6132444" cy="1292087"/>
                <a:chOff x="3029778" y="4323524"/>
                <a:chExt cx="6132444" cy="1292087"/>
              </a:xfrm>
              <a:solidFill>
                <a:srgbClr val="FFFF00"/>
              </a:solidFill>
            </p:grpSpPr>
            <p:sp>
              <p:nvSpPr>
                <p:cNvPr id="19" name="Can 18">
                  <a:extLst>
                    <a:ext uri="{FF2B5EF4-FFF2-40B4-BE49-F238E27FC236}">
                      <a16:creationId xmlns:a16="http://schemas.microsoft.com/office/drawing/2014/main" id="{5903CB85-3FA1-304F-987F-F2E4D9E3B0E4}"/>
                    </a:ext>
                  </a:extLst>
                </p:cNvPr>
                <p:cNvSpPr/>
                <p:nvPr/>
              </p:nvSpPr>
              <p:spPr>
                <a:xfrm rot="5400000">
                  <a:off x="5449956" y="1903346"/>
                  <a:ext cx="1292087" cy="6132444"/>
                </a:xfrm>
                <a:prstGeom prst="can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10728B8-6541-C34F-93AD-CAA17C1274B2}"/>
                    </a:ext>
                  </a:extLst>
                </p:cNvPr>
                <p:cNvSpPr txBox="1"/>
                <p:nvPr/>
              </p:nvSpPr>
              <p:spPr>
                <a:xfrm>
                  <a:off x="5475188" y="4677181"/>
                  <a:ext cx="1316386" cy="584775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0070C0"/>
                      </a:solidFill>
                    </a:rPr>
                    <a:t>Health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F98A65E-8FE3-7A43-9936-645FE00F488D}"/>
                  </a:ext>
                </a:extLst>
              </p:cNvPr>
              <p:cNvGrpSpPr/>
              <p:nvPr/>
            </p:nvGrpSpPr>
            <p:grpSpPr>
              <a:xfrm>
                <a:off x="3067158" y="718780"/>
                <a:ext cx="6132444" cy="1292087"/>
                <a:chOff x="3029776" y="1646189"/>
                <a:chExt cx="6132444" cy="1292087"/>
              </a:xfrm>
              <a:solidFill>
                <a:srgbClr val="19D023"/>
              </a:solidFill>
            </p:grpSpPr>
            <p:sp>
              <p:nvSpPr>
                <p:cNvPr id="17" name="Can 16">
                  <a:extLst>
                    <a:ext uri="{FF2B5EF4-FFF2-40B4-BE49-F238E27FC236}">
                      <a16:creationId xmlns:a16="http://schemas.microsoft.com/office/drawing/2014/main" id="{21C5B2F8-9C21-0645-B591-CBDFF4633A3E}"/>
                    </a:ext>
                  </a:extLst>
                </p:cNvPr>
                <p:cNvSpPr/>
                <p:nvPr/>
              </p:nvSpPr>
              <p:spPr>
                <a:xfrm rot="5400000">
                  <a:off x="5449954" y="-773989"/>
                  <a:ext cx="1292087" cy="6132444"/>
                </a:xfrm>
                <a:prstGeom prst="can">
                  <a:avLst/>
                </a:prstGeom>
                <a:grp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F1671F3-F73F-E246-9FA8-5A0C7F6182EF}"/>
                    </a:ext>
                  </a:extLst>
                </p:cNvPr>
                <p:cNvSpPr txBox="1"/>
                <p:nvPr/>
              </p:nvSpPr>
              <p:spPr>
                <a:xfrm>
                  <a:off x="4853478" y="1999846"/>
                  <a:ext cx="2485039" cy="584775"/>
                </a:xfrm>
                <a:prstGeom prst="rect">
                  <a:avLst/>
                </a:prstGeom>
                <a:grpFill/>
                <a:ln>
                  <a:solidFill>
                    <a:srgbClr val="92D05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Development</a:t>
                  </a:r>
                </a:p>
              </p:txBody>
            </p:sp>
          </p:grpSp>
          <p:sp>
            <p:nvSpPr>
              <p:cNvPr id="11" name="Up Arrow 10">
                <a:extLst>
                  <a:ext uri="{FF2B5EF4-FFF2-40B4-BE49-F238E27FC236}">
                    <a16:creationId xmlns:a16="http://schemas.microsoft.com/office/drawing/2014/main" id="{84C99A1F-1C73-6848-B96A-C4591AAEB43F}"/>
                  </a:ext>
                </a:extLst>
              </p:cNvPr>
              <p:cNvSpPr/>
              <p:nvPr/>
            </p:nvSpPr>
            <p:spPr>
              <a:xfrm>
                <a:off x="3339548" y="2010868"/>
                <a:ext cx="357809" cy="94891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Up Arrow 11">
                <a:extLst>
                  <a:ext uri="{FF2B5EF4-FFF2-40B4-BE49-F238E27FC236}">
                    <a16:creationId xmlns:a16="http://schemas.microsoft.com/office/drawing/2014/main" id="{57F2CC25-0154-CD45-ACD7-BC9371283350}"/>
                  </a:ext>
                </a:extLst>
              </p:cNvPr>
              <p:cNvSpPr/>
              <p:nvPr/>
            </p:nvSpPr>
            <p:spPr>
              <a:xfrm>
                <a:off x="3339547" y="4240697"/>
                <a:ext cx="357809" cy="94891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Up Arrow 12">
                <a:extLst>
                  <a:ext uri="{FF2B5EF4-FFF2-40B4-BE49-F238E27FC236}">
                    <a16:creationId xmlns:a16="http://schemas.microsoft.com/office/drawing/2014/main" id="{61615998-6904-CF44-B5C4-1BC14C4BB545}"/>
                  </a:ext>
                </a:extLst>
              </p:cNvPr>
              <p:cNvSpPr/>
              <p:nvPr/>
            </p:nvSpPr>
            <p:spPr>
              <a:xfrm>
                <a:off x="5935784" y="2022043"/>
                <a:ext cx="357809" cy="94891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Up Arrow 13">
                <a:extLst>
                  <a:ext uri="{FF2B5EF4-FFF2-40B4-BE49-F238E27FC236}">
                    <a16:creationId xmlns:a16="http://schemas.microsoft.com/office/drawing/2014/main" id="{E0B843AE-74A2-A14F-872A-E91610CE5B74}"/>
                  </a:ext>
                </a:extLst>
              </p:cNvPr>
              <p:cNvSpPr/>
              <p:nvPr/>
            </p:nvSpPr>
            <p:spPr>
              <a:xfrm>
                <a:off x="8481393" y="2022043"/>
                <a:ext cx="357809" cy="94891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Up Arrow 14">
                <a:extLst>
                  <a:ext uri="{FF2B5EF4-FFF2-40B4-BE49-F238E27FC236}">
                    <a16:creationId xmlns:a16="http://schemas.microsoft.com/office/drawing/2014/main" id="{71BE010D-EB7A-8841-9B4A-C361227D35CF}"/>
                  </a:ext>
                </a:extLst>
              </p:cNvPr>
              <p:cNvSpPr/>
              <p:nvPr/>
            </p:nvSpPr>
            <p:spPr>
              <a:xfrm>
                <a:off x="8481392" y="4251872"/>
                <a:ext cx="357809" cy="94891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Up Arrow 15">
                <a:extLst>
                  <a:ext uri="{FF2B5EF4-FFF2-40B4-BE49-F238E27FC236}">
                    <a16:creationId xmlns:a16="http://schemas.microsoft.com/office/drawing/2014/main" id="{152FDB4F-EBDE-DD42-A92E-9F373AD35556}"/>
                  </a:ext>
                </a:extLst>
              </p:cNvPr>
              <p:cNvSpPr/>
              <p:nvPr/>
            </p:nvSpPr>
            <p:spPr>
              <a:xfrm>
                <a:off x="5954474" y="4240697"/>
                <a:ext cx="357809" cy="94891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96E55E-659D-004A-B71C-69DE0087AAFB}"/>
                </a:ext>
              </a:extLst>
            </p:cNvPr>
            <p:cNvSpPr txBox="1"/>
            <p:nvPr/>
          </p:nvSpPr>
          <p:spPr>
            <a:xfrm>
              <a:off x="8791323" y="588879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AB865A-551B-6C49-9FC9-C32173647ADE}"/>
                </a:ext>
              </a:extLst>
            </p:cNvPr>
            <p:cNvSpPr txBox="1"/>
            <p:nvPr/>
          </p:nvSpPr>
          <p:spPr>
            <a:xfrm>
              <a:off x="8977816" y="3647787"/>
              <a:ext cx="45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D5D8A9-3754-CE4C-8B2D-26A70739B41C}"/>
                </a:ext>
              </a:extLst>
            </p:cNvPr>
            <p:cNvSpPr txBox="1"/>
            <p:nvPr/>
          </p:nvSpPr>
          <p:spPr>
            <a:xfrm>
              <a:off x="8791323" y="140678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085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9755-658D-3142-90BA-D8947C27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Facets of S,</a:t>
            </a:r>
            <a:r>
              <a:rPr lang="en-US" baseline="0" dirty="0"/>
              <a:t> H, and 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3A3C8-BD64-BF40-B2AA-1FFDE9AAE67B}"/>
              </a:ext>
            </a:extLst>
          </p:cNvPr>
          <p:cNvSpPr txBox="1"/>
          <p:nvPr/>
        </p:nvSpPr>
        <p:spPr>
          <a:xfrm>
            <a:off x="2365513" y="2084043"/>
            <a:ext cx="309655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Physical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Emotional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Mental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Spiritual (Values)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Financial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Environmental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Occupational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Social</a:t>
            </a:r>
          </a:p>
        </p:txBody>
      </p:sp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7ECAB0D5-1A5A-8444-8C8E-3CABECFD3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281" y="0"/>
            <a:ext cx="4607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3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n 27">
            <a:extLst>
              <a:ext uri="{FF2B5EF4-FFF2-40B4-BE49-F238E27FC236}">
                <a16:creationId xmlns:a16="http://schemas.microsoft.com/office/drawing/2014/main" id="{290B019B-0376-BE47-9C85-15F9672AF6E0}"/>
              </a:ext>
            </a:extLst>
          </p:cNvPr>
          <p:cNvSpPr/>
          <p:nvPr/>
        </p:nvSpPr>
        <p:spPr>
          <a:xfrm rot="5400000">
            <a:off x="1756207" y="448234"/>
            <a:ext cx="739060" cy="3341004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5B848-F703-0944-B6F1-877DE475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80" y="329041"/>
            <a:ext cx="10515600" cy="739062"/>
          </a:xfrm>
        </p:spPr>
        <p:txBody>
          <a:bodyPr/>
          <a:lstStyle/>
          <a:p>
            <a:pPr algn="ctr"/>
            <a:r>
              <a:rPr lang="en-US" b="1" dirty="0"/>
              <a:t>Goals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23A827-F75A-424D-A3E0-0BD4194D28DF}"/>
              </a:ext>
            </a:extLst>
          </p:cNvPr>
          <p:cNvSpPr txBox="1"/>
          <p:nvPr/>
        </p:nvSpPr>
        <p:spPr>
          <a:xfrm>
            <a:off x="1455992" y="1826348"/>
            <a:ext cx="133949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Safety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DD5BF4-D9B6-204B-AD04-DF0DD586CC7C}"/>
              </a:ext>
            </a:extLst>
          </p:cNvPr>
          <p:cNvSpPr/>
          <p:nvPr/>
        </p:nvSpPr>
        <p:spPr>
          <a:xfrm>
            <a:off x="455235" y="2433360"/>
            <a:ext cx="35118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Minimize: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Physical Danger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Harassment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Discrimination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Unnecessary Stress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68A2DE8-964A-C242-B63C-7AE582E7E747}"/>
              </a:ext>
            </a:extLst>
          </p:cNvPr>
          <p:cNvGrpSpPr/>
          <p:nvPr/>
        </p:nvGrpSpPr>
        <p:grpSpPr>
          <a:xfrm>
            <a:off x="4342673" y="1731125"/>
            <a:ext cx="3341005" cy="4241665"/>
            <a:chOff x="4338222" y="1731125"/>
            <a:chExt cx="3341005" cy="42416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2D0876-DAAA-9C42-A432-4C9EAFA1B36D}"/>
                </a:ext>
              </a:extLst>
            </p:cNvPr>
            <p:cNvSpPr/>
            <p:nvPr/>
          </p:nvSpPr>
          <p:spPr>
            <a:xfrm>
              <a:off x="4338222" y="2433360"/>
              <a:ext cx="3183834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Optimize: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/>
                <a:t>Sense of Control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/>
                <a:t>Reciprocation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/>
                <a:t>Merit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/>
                <a:t>Inclusion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/>
                <a:t>Shared Values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/>
                <a:t>Relaxation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/>
                <a:t>Competence</a:t>
              </a:r>
            </a:p>
          </p:txBody>
        </p: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4807FA9C-2FF2-204B-9049-42912DC861D7}"/>
                </a:ext>
              </a:extLst>
            </p:cNvPr>
            <p:cNvSpPr/>
            <p:nvPr/>
          </p:nvSpPr>
          <p:spPr>
            <a:xfrm rot="5400000">
              <a:off x="5625204" y="444143"/>
              <a:ext cx="767041" cy="3341005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005A4B-E65A-0D4A-A7D8-B7443B0CADD5}"/>
              </a:ext>
            </a:extLst>
          </p:cNvPr>
          <p:cNvSpPr txBox="1"/>
          <p:nvPr/>
        </p:nvSpPr>
        <p:spPr>
          <a:xfrm>
            <a:off x="5199631" y="1822258"/>
            <a:ext cx="162708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Health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429D5-CA5B-434F-ADE0-9079F30DB6FF}"/>
              </a:ext>
            </a:extLst>
          </p:cNvPr>
          <p:cNvSpPr/>
          <p:nvPr/>
        </p:nvSpPr>
        <p:spPr>
          <a:xfrm>
            <a:off x="8059288" y="2433360"/>
            <a:ext cx="36774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Improve: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Autonomy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Group Coherence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Fulfillment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Equity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Equanimity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Professional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Organizational Agility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0AAE533-FA72-1E4F-9216-37187A014757}"/>
              </a:ext>
            </a:extLst>
          </p:cNvPr>
          <p:cNvGrpSpPr/>
          <p:nvPr/>
        </p:nvGrpSpPr>
        <p:grpSpPr>
          <a:xfrm>
            <a:off x="8059288" y="1719862"/>
            <a:ext cx="3371437" cy="778304"/>
            <a:chOff x="8300207" y="1719862"/>
            <a:chExt cx="3371437" cy="778304"/>
          </a:xfrm>
        </p:grpSpPr>
        <p:sp>
          <p:nvSpPr>
            <p:cNvPr id="24" name="Can 23">
              <a:extLst>
                <a:ext uri="{FF2B5EF4-FFF2-40B4-BE49-F238E27FC236}">
                  <a16:creationId xmlns:a16="http://schemas.microsoft.com/office/drawing/2014/main" id="{21C318E7-0750-A445-9C07-96F1747EA3CC}"/>
                </a:ext>
              </a:extLst>
            </p:cNvPr>
            <p:cNvSpPr/>
            <p:nvPr/>
          </p:nvSpPr>
          <p:spPr>
            <a:xfrm rot="5400000">
              <a:off x="9596774" y="423295"/>
              <a:ext cx="778304" cy="3371437"/>
            </a:xfrm>
            <a:prstGeom prst="can">
              <a:avLst/>
            </a:prstGeom>
            <a:solidFill>
              <a:srgbClr val="19D023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54F9CF-201C-6046-B8F5-2AB6913BF437}"/>
                </a:ext>
              </a:extLst>
            </p:cNvPr>
            <p:cNvSpPr txBox="1"/>
            <p:nvPr/>
          </p:nvSpPr>
          <p:spPr>
            <a:xfrm>
              <a:off x="8521769" y="1816626"/>
              <a:ext cx="2928315" cy="584775"/>
            </a:xfrm>
            <a:prstGeom prst="rect">
              <a:avLst/>
            </a:prstGeom>
            <a:solidFill>
              <a:srgbClr val="19D023"/>
            </a:solidFill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43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F80-58EA-E14E-9DE8-84B439E6B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769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Organizational Safety, Health, and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7A381-A3DF-6946-94E3-22A703CF29EB}"/>
              </a:ext>
            </a:extLst>
          </p:cNvPr>
          <p:cNvSpPr txBox="1"/>
          <p:nvPr/>
        </p:nvSpPr>
        <p:spPr>
          <a:xfrm>
            <a:off x="1828229" y="6334780"/>
            <a:ext cx="853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Organizational SHD is not the aggregate of employee SHD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0C87F-D986-814C-A67A-0A4092E4A122}"/>
              </a:ext>
            </a:extLst>
          </p:cNvPr>
          <p:cNvSpPr txBox="1"/>
          <p:nvPr/>
        </p:nvSpPr>
        <p:spPr>
          <a:xfrm>
            <a:off x="8308772" y="1309326"/>
            <a:ext cx="322344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Adaptability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Tech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Adequate Tooling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Network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Belongingness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Market Fitness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252B8-7FC9-4349-8CAC-45898CA26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3754"/>
            <a:ext cx="7924513" cy="42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71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8C9B2-1076-EF4D-8EB5-89910223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-789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What is Organizational Health?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D68DB-864C-1848-BBA3-74C6099C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61" y="1137237"/>
            <a:ext cx="6834809" cy="5830094"/>
          </a:xfrm>
        </p:spPr>
        <p:txBody>
          <a:bodyPr>
            <a:noAutofit/>
          </a:bodyPr>
          <a:lstStyle/>
          <a:p>
            <a:r>
              <a:rPr lang="en-US" sz="2600" dirty="0"/>
              <a:t>Network Robustness</a:t>
            </a:r>
          </a:p>
          <a:p>
            <a:r>
              <a:rPr lang="en-US" sz="2600" dirty="0"/>
              <a:t>Freedom from operational degradation</a:t>
            </a:r>
          </a:p>
          <a:p>
            <a:r>
              <a:rPr lang="en-US" sz="2600" dirty="0"/>
              <a:t>Continuous improvement</a:t>
            </a:r>
          </a:p>
          <a:p>
            <a:r>
              <a:rPr lang="en-US" sz="2600" dirty="0"/>
              <a:t>Ease of integration (new employees)</a:t>
            </a:r>
          </a:p>
          <a:p>
            <a:r>
              <a:rPr lang="en-US" sz="2600" dirty="0"/>
              <a:t>Ease of transition</a:t>
            </a:r>
          </a:p>
          <a:p>
            <a:r>
              <a:rPr lang="en-US" sz="2600" dirty="0"/>
              <a:t>Smooth response to disruptions</a:t>
            </a:r>
          </a:p>
          <a:p>
            <a:r>
              <a:rPr lang="en-US" sz="2600" dirty="0"/>
              <a:t>Appropriate margins and growth</a:t>
            </a:r>
          </a:p>
          <a:p>
            <a:r>
              <a:rPr lang="en-US" sz="2600" dirty="0"/>
              <a:t>Improving trust</a:t>
            </a:r>
          </a:p>
          <a:p>
            <a:r>
              <a:rPr lang="en-US" sz="2600" dirty="0"/>
              <a:t>Adequate resource distribution</a:t>
            </a:r>
          </a:p>
          <a:p>
            <a:r>
              <a:rPr lang="en-US" sz="2600" dirty="0"/>
              <a:t>Employee Safety, Health and Development</a:t>
            </a:r>
          </a:p>
          <a:p>
            <a:r>
              <a:rPr lang="en-US" sz="2600" dirty="0"/>
              <a:t>Effective People Analytics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68D820-ECA5-3B45-B0CA-E789ABB138D4}"/>
              </a:ext>
            </a:extLst>
          </p:cNvPr>
          <p:cNvSpPr/>
          <p:nvPr/>
        </p:nvSpPr>
        <p:spPr>
          <a:xfrm>
            <a:off x="194997" y="6611779"/>
            <a:ext cx="21659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Edgar Castrejon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6" name="Picture 5" descr="A picture containing table, food, wooden, sitting&#10;&#10;Description automatically generated">
            <a:extLst>
              <a:ext uri="{FF2B5EF4-FFF2-40B4-BE49-F238E27FC236}">
                <a16:creationId xmlns:a16="http://schemas.microsoft.com/office/drawing/2014/main" id="{980D311E-3A45-2F40-A088-6B02BD47B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589" y="0"/>
            <a:ext cx="4572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5431B3-5515-A542-B7AD-D7A4B4254340}"/>
              </a:ext>
            </a:extLst>
          </p:cNvPr>
          <p:cNvSpPr/>
          <p:nvPr/>
        </p:nvSpPr>
        <p:spPr>
          <a:xfrm>
            <a:off x="85100" y="6611779"/>
            <a:ext cx="21226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Jason Rosewell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7" name="Picture 6" descr="A picture containing person, person, looking, holding&#10;&#10;Description automatically generated">
            <a:extLst>
              <a:ext uri="{FF2B5EF4-FFF2-40B4-BE49-F238E27FC236}">
                <a16:creationId xmlns:a16="http://schemas.microsoft.com/office/drawing/2014/main" id="{DB9133AB-BBC9-3444-AE8C-830E33FFD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9C2CBD-41E6-924F-8951-FACC7AD7483D}"/>
              </a:ext>
            </a:extLst>
          </p:cNvPr>
          <p:cNvSpPr/>
          <p:nvPr/>
        </p:nvSpPr>
        <p:spPr>
          <a:xfrm>
            <a:off x="0" y="0"/>
            <a:ext cx="2375210" cy="6858000"/>
          </a:xfrm>
          <a:prstGeom prst="rect">
            <a:avLst/>
          </a:prstGeom>
          <a:solidFill>
            <a:srgbClr val="B6B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40466-3BA4-AA47-A19B-FB44C7DA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1" y="342824"/>
            <a:ext cx="6711175" cy="872660"/>
          </a:xfrm>
        </p:spPr>
        <p:txBody>
          <a:bodyPr/>
          <a:lstStyle/>
          <a:p>
            <a:r>
              <a:rPr lang="en-US" dirty="0"/>
              <a:t>The organization has a voice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123C3F-EA93-E542-80C7-7DCF32EA8D86}"/>
              </a:ext>
            </a:extLst>
          </p:cNvPr>
          <p:cNvSpPr/>
          <p:nvPr/>
        </p:nvSpPr>
        <p:spPr>
          <a:xfrm>
            <a:off x="126256" y="6611779"/>
            <a:ext cx="21226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Jason Rosewell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Unsplash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068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set over 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48EA0C18-674C-0C4E-8415-78EBA0357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0"/>
            <a:ext cx="10286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250BC-E486-EC42-B8D8-964DD18B4BA4}"/>
              </a:ext>
            </a:extLst>
          </p:cNvPr>
          <p:cNvSpPr txBox="1"/>
          <p:nvPr/>
        </p:nvSpPr>
        <p:spPr>
          <a:xfrm>
            <a:off x="216976" y="3136612"/>
            <a:ext cx="1499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Breathe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7155D-3A38-1048-979D-9AFA218E2978}"/>
              </a:ext>
            </a:extLst>
          </p:cNvPr>
          <p:cNvSpPr txBox="1"/>
          <p:nvPr/>
        </p:nvSpPr>
        <p:spPr>
          <a:xfrm>
            <a:off x="100565" y="6211669"/>
            <a:ext cx="1710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</a:t>
            </a:r>
            <a:br>
              <a:rPr lang="en-US" dirty="0"/>
            </a:br>
            <a:r>
              <a:rPr lang="en-US" dirty="0"/>
              <a:t>Heather Bussing</a:t>
            </a:r>
          </a:p>
        </p:txBody>
      </p:sp>
    </p:spTree>
    <p:extLst>
      <p:ext uri="{BB962C8B-B14F-4D97-AF65-F5344CB8AC3E}">
        <p14:creationId xmlns:p14="http://schemas.microsoft.com/office/powerpoint/2010/main" val="187565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32F0-F0F1-834B-A19D-A5A55C4B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460" y="365125"/>
            <a:ext cx="6715539" cy="1325563"/>
          </a:xfrm>
        </p:spPr>
        <p:txBody>
          <a:bodyPr/>
          <a:lstStyle/>
          <a:p>
            <a:pPr algn="ctr"/>
            <a:r>
              <a:rPr lang="en-US" dirty="0"/>
              <a:t>New SHD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FFB2C-74FA-374C-AD78-6BA4D5515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461" y="1843916"/>
            <a:ext cx="6715539" cy="4351338"/>
          </a:xfrm>
        </p:spPr>
        <p:txBody>
          <a:bodyPr>
            <a:normAutofit/>
          </a:bodyPr>
          <a:lstStyle/>
          <a:p>
            <a:r>
              <a:rPr lang="en-US" sz="2600" dirty="0"/>
              <a:t>Employee SHD is a demonstration of trust</a:t>
            </a:r>
          </a:p>
          <a:p>
            <a:r>
              <a:rPr lang="en-US" sz="2600" dirty="0"/>
              <a:t>Pandemic related burnout</a:t>
            </a:r>
          </a:p>
          <a:p>
            <a:r>
              <a:rPr lang="en-US" sz="2600" dirty="0"/>
              <a:t>Inadequate serendipity</a:t>
            </a:r>
          </a:p>
          <a:p>
            <a:r>
              <a:rPr lang="en-US" sz="2600" dirty="0"/>
              <a:t>Mistaking accomplishment for </a:t>
            </a:r>
            <a:r>
              <a:rPr lang="en-US" sz="2600" dirty="0" err="1"/>
              <a:t>okayness</a:t>
            </a:r>
            <a:endParaRPr lang="en-US" sz="2600" dirty="0"/>
          </a:p>
          <a:p>
            <a:r>
              <a:rPr lang="en-US" sz="2600" dirty="0"/>
              <a:t>Creeping mental health issues</a:t>
            </a:r>
          </a:p>
          <a:p>
            <a:r>
              <a:rPr lang="en-US" sz="2600" dirty="0"/>
              <a:t>Flawed information governance</a:t>
            </a:r>
          </a:p>
          <a:p>
            <a:r>
              <a:rPr lang="en-US" sz="2600" dirty="0"/>
              <a:t>Reliance on old models of the office</a:t>
            </a:r>
          </a:p>
          <a:p>
            <a:r>
              <a:rPr lang="en-US" sz="2600" dirty="0"/>
              <a:t>Misunderstanding analytics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5AA2F6-30BA-3640-A937-8EDC2DA0B3EF}"/>
              </a:ext>
            </a:extLst>
          </p:cNvPr>
          <p:cNvSpPr/>
          <p:nvPr/>
        </p:nvSpPr>
        <p:spPr>
          <a:xfrm>
            <a:off x="5677978" y="6605074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Justus Menke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6" name="Picture 5" descr="A sign on a sidewalk&#10;&#10;Description automatically generated">
            <a:extLst>
              <a:ext uri="{FF2B5EF4-FFF2-40B4-BE49-F238E27FC236}">
                <a16:creationId xmlns:a16="http://schemas.microsoft.com/office/drawing/2014/main" id="{CEE51C27-3E3F-0B4A-BB73-A28150161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7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11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B311-1D80-F447-854C-A13601AC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7" y="325247"/>
            <a:ext cx="10515600" cy="61872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SHD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609B5-3A0D-2249-8B2B-B93F7EFB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480" y="1274593"/>
            <a:ext cx="4674869" cy="55210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E1DCE-562E-E94D-99E3-002B5BE10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87" y="1232069"/>
            <a:ext cx="10515600" cy="4351338"/>
          </a:xfrm>
        </p:spPr>
        <p:txBody>
          <a:bodyPr>
            <a:normAutofit/>
          </a:bodyPr>
          <a:lstStyle/>
          <a:p>
            <a:r>
              <a:rPr lang="en-US" sz="2600" dirty="0" err="1"/>
              <a:t>Pathfindr</a:t>
            </a:r>
            <a:r>
              <a:rPr lang="en-US" sz="2600" dirty="0"/>
              <a:t>: Beeping wearable to enforce social distancing</a:t>
            </a:r>
          </a:p>
          <a:p>
            <a:r>
              <a:rPr lang="en-US" sz="2600" dirty="0"/>
              <a:t>Vodafone: Heat sensing camera for entrances</a:t>
            </a:r>
          </a:p>
          <a:p>
            <a:r>
              <a:rPr lang="en-US" sz="2600" dirty="0"/>
              <a:t>Google/Apple: Contact tracing systems</a:t>
            </a:r>
          </a:p>
          <a:p>
            <a:r>
              <a:rPr lang="en-US" sz="2600" dirty="0"/>
              <a:t>M2SYS: </a:t>
            </a:r>
            <a:r>
              <a:rPr lang="en-US" sz="2600" dirty="0" err="1"/>
              <a:t>RightPunch</a:t>
            </a:r>
            <a:r>
              <a:rPr lang="en-US" sz="2600" dirty="0"/>
              <a:t>™ Touchless time clock</a:t>
            </a:r>
          </a:p>
          <a:p>
            <a:r>
              <a:rPr lang="en-US" sz="2600" dirty="0" err="1"/>
              <a:t>Idshop</a:t>
            </a:r>
            <a:r>
              <a:rPr lang="en-US" sz="2600" dirty="0"/>
              <a:t>: proximity badges and wristbands</a:t>
            </a:r>
          </a:p>
          <a:p>
            <a:r>
              <a:rPr lang="en-US" sz="2600" dirty="0"/>
              <a:t>Kronos: InTouch DX biometric time clock</a:t>
            </a:r>
          </a:p>
          <a:p>
            <a:r>
              <a:rPr lang="en-US" sz="2600" dirty="0"/>
              <a:t>ServiceNow: Reservation system</a:t>
            </a:r>
          </a:p>
          <a:p>
            <a:r>
              <a:rPr lang="en-US" sz="2600" dirty="0"/>
              <a:t>Somatic: Bathroom cleaning robot</a:t>
            </a:r>
          </a:p>
          <a:p>
            <a:r>
              <a:rPr lang="en-US" sz="2600" dirty="0"/>
              <a:t>Leviton: Occupancy Sensor</a:t>
            </a:r>
          </a:p>
        </p:txBody>
      </p:sp>
    </p:spTree>
    <p:extLst>
      <p:ext uri="{BB962C8B-B14F-4D97-AF65-F5344CB8AC3E}">
        <p14:creationId xmlns:p14="http://schemas.microsoft.com/office/powerpoint/2010/main" val="3638251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8ECE-6697-F842-B752-85897C6E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602"/>
          </a:xfrm>
        </p:spPr>
        <p:txBody>
          <a:bodyPr>
            <a:normAutofit/>
          </a:bodyPr>
          <a:lstStyle/>
          <a:p>
            <a:r>
              <a:rPr lang="en-US" sz="3600" b="1" dirty="0"/>
              <a:t>What about the rest of HR?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DB3BE-6CA2-5E47-9617-EACCE27AC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Payroll and Benefits are the cornerstones of safety</a:t>
            </a:r>
          </a:p>
          <a:p>
            <a:r>
              <a:rPr lang="en-US" dirty="0"/>
              <a:t>Recruiting works better when the organization is healthy</a:t>
            </a:r>
          </a:p>
          <a:p>
            <a:r>
              <a:rPr lang="en-US" dirty="0"/>
              <a:t>Talent Management is a part of development</a:t>
            </a:r>
          </a:p>
          <a:p>
            <a:r>
              <a:rPr lang="en-US" dirty="0"/>
              <a:t>Learning is a part of safety, health, and development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priorities are rearranged. The component parts are similar.</a:t>
            </a:r>
          </a:p>
        </p:txBody>
      </p:sp>
    </p:spTree>
    <p:extLst>
      <p:ext uri="{BB962C8B-B14F-4D97-AF65-F5344CB8AC3E}">
        <p14:creationId xmlns:p14="http://schemas.microsoft.com/office/powerpoint/2010/main" val="3320761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rain&#10;&#10;Description automatically generated">
            <a:extLst>
              <a:ext uri="{FF2B5EF4-FFF2-40B4-BE49-F238E27FC236}">
                <a16:creationId xmlns:a16="http://schemas.microsoft.com/office/drawing/2014/main" id="{71152B8E-09A3-7D46-BB27-5A956B1B7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F4F61-3657-864F-A269-9575DCEEF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2" y="4881708"/>
            <a:ext cx="4537364" cy="694241"/>
          </a:xfrm>
          <a:noFill/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What’s missing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9FAC8-6BCB-2C44-8498-E630EA04B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91" y="520006"/>
            <a:ext cx="10302240" cy="2779829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Safety, Health, and Development forecasting</a:t>
            </a:r>
          </a:p>
          <a:p>
            <a:r>
              <a:rPr lang="en-US" dirty="0">
                <a:solidFill>
                  <a:schemeClr val="bg1"/>
                </a:solidFill>
              </a:rPr>
              <a:t>Real-time risk identification at a system level</a:t>
            </a:r>
          </a:p>
          <a:p>
            <a:r>
              <a:rPr lang="en-US" dirty="0">
                <a:solidFill>
                  <a:schemeClr val="bg1"/>
                </a:solidFill>
              </a:rPr>
              <a:t>Clear linkage between individual and organizational S,H, &amp; D</a:t>
            </a:r>
          </a:p>
          <a:p>
            <a:r>
              <a:rPr lang="en-US" dirty="0">
                <a:solidFill>
                  <a:schemeClr val="bg1"/>
                </a:solidFill>
              </a:rPr>
              <a:t>Frameworks for thinking about sentiment</a:t>
            </a:r>
          </a:p>
          <a:p>
            <a:r>
              <a:rPr lang="en-US" dirty="0">
                <a:solidFill>
                  <a:schemeClr val="bg1"/>
                </a:solidFill>
              </a:rPr>
              <a:t>Better understanding of the consequences of sustained trauma</a:t>
            </a:r>
          </a:p>
        </p:txBody>
      </p:sp>
    </p:spTree>
    <p:extLst>
      <p:ext uri="{BB962C8B-B14F-4D97-AF65-F5344CB8AC3E}">
        <p14:creationId xmlns:p14="http://schemas.microsoft.com/office/powerpoint/2010/main" val="267130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CA92C-79F7-D646-8FFB-384FBE6A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329"/>
            <a:ext cx="10515600" cy="63029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Who’s doing </a:t>
            </a:r>
            <a:r>
              <a:rPr lang="en-US" sz="4000" b="1" dirty="0"/>
              <a:t>amazing</a:t>
            </a:r>
            <a:r>
              <a:rPr lang="en-US" b="1" dirty="0"/>
              <a:t> stuff (the Watchlist)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EBDC8-8055-AD42-8D46-51660ED9B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4960"/>
            <a:ext cx="9764211" cy="515839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Workday</a:t>
            </a:r>
            <a:r>
              <a:rPr lang="en-US" dirty="0"/>
              <a:t>: Return to work tools</a:t>
            </a:r>
          </a:p>
          <a:p>
            <a:r>
              <a:rPr lang="en-US" b="1" dirty="0"/>
              <a:t>ServiceNow</a:t>
            </a:r>
            <a:r>
              <a:rPr lang="en-US" dirty="0"/>
              <a:t>: Return to work tools</a:t>
            </a:r>
          </a:p>
          <a:p>
            <a:r>
              <a:rPr lang="en-US" b="1" dirty="0"/>
              <a:t>ADP</a:t>
            </a:r>
            <a:r>
              <a:rPr lang="en-US" dirty="0"/>
              <a:t>: AI Ethics Board</a:t>
            </a:r>
          </a:p>
          <a:p>
            <a:r>
              <a:rPr lang="en-US" b="1" dirty="0" err="1"/>
              <a:t>Socrates.ai</a:t>
            </a:r>
            <a:r>
              <a:rPr lang="en-US" dirty="0"/>
              <a:t>: Information governance</a:t>
            </a:r>
          </a:p>
          <a:p>
            <a:r>
              <a:rPr lang="en-US" b="1" dirty="0" err="1"/>
              <a:t>Humanyze</a:t>
            </a:r>
            <a:r>
              <a:rPr lang="en-US" dirty="0"/>
              <a:t>: Organizational Health Score</a:t>
            </a:r>
          </a:p>
          <a:p>
            <a:r>
              <a:rPr lang="en-US" b="1" dirty="0"/>
              <a:t>Vizier</a:t>
            </a:r>
            <a:r>
              <a:rPr lang="en-US" dirty="0"/>
              <a:t>: Integrating COVID and operational data</a:t>
            </a:r>
          </a:p>
          <a:p>
            <a:r>
              <a:rPr lang="en-US" b="1" dirty="0" err="1"/>
              <a:t>PhenomPeople</a:t>
            </a:r>
            <a:r>
              <a:rPr lang="en-US" dirty="0"/>
              <a:t>: Broad spectrum intelligent automation</a:t>
            </a:r>
          </a:p>
          <a:p>
            <a:r>
              <a:rPr lang="en-US" b="1" dirty="0"/>
              <a:t>Greenhouse</a:t>
            </a:r>
            <a:r>
              <a:rPr lang="en-US" dirty="0"/>
              <a:t>:  Focus on good decisions</a:t>
            </a:r>
          </a:p>
          <a:p>
            <a:r>
              <a:rPr lang="en-US" b="1" dirty="0" err="1"/>
              <a:t>HiringSolved</a:t>
            </a:r>
            <a:r>
              <a:rPr lang="en-US" dirty="0"/>
              <a:t>: Search as the primary HR problem</a:t>
            </a:r>
          </a:p>
          <a:p>
            <a:r>
              <a:rPr lang="en-US" b="1" dirty="0" err="1"/>
              <a:t>WorkforceLogiq</a:t>
            </a:r>
            <a:r>
              <a:rPr lang="en-US" dirty="0"/>
              <a:t>: Diversity maps and forecast</a:t>
            </a:r>
          </a:p>
          <a:p>
            <a:r>
              <a:rPr lang="en-US" b="1" dirty="0"/>
              <a:t>Organization View</a:t>
            </a:r>
            <a:r>
              <a:rPr lang="en-US" dirty="0"/>
              <a:t>: Reducing the need for data scientists</a:t>
            </a:r>
          </a:p>
          <a:p>
            <a:r>
              <a:rPr lang="en-US" b="1" dirty="0"/>
              <a:t>Culture Amp</a:t>
            </a:r>
            <a:r>
              <a:rPr lang="en-US" dirty="0"/>
              <a:t>: Rethinking the meaning of engagement scores</a:t>
            </a:r>
          </a:p>
          <a:p>
            <a:r>
              <a:rPr lang="en-US" b="1" dirty="0" err="1"/>
              <a:t>Arena.io</a:t>
            </a:r>
            <a:r>
              <a:rPr lang="en-US" dirty="0"/>
              <a:t>: Moving people from one industry to another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55BCF2-4603-C24A-808C-2C607FC199D3}"/>
              </a:ext>
            </a:extLst>
          </p:cNvPr>
          <p:cNvSpPr txBox="1">
            <a:spLocks/>
          </p:cNvSpPr>
          <p:nvPr/>
        </p:nvSpPr>
        <p:spPr>
          <a:xfrm>
            <a:off x="6096000" y="169848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07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05517-4144-8242-B335-B8F30689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135245"/>
            <a:ext cx="2072640" cy="7016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Breathe</a:t>
            </a:r>
          </a:p>
        </p:txBody>
      </p:sp>
      <p:pic>
        <p:nvPicPr>
          <p:cNvPr id="5" name="Picture 4" descr="A body of water with a mountain in the ocean&#10;&#10;Description automatically generated">
            <a:extLst>
              <a:ext uri="{FF2B5EF4-FFF2-40B4-BE49-F238E27FC236}">
                <a16:creationId xmlns:a16="http://schemas.microsoft.com/office/drawing/2014/main" id="{F87B5D78-F375-4A4C-83A5-D5B4C1FA6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4615D-8890-A140-93D5-C8850687A7BB}"/>
              </a:ext>
            </a:extLst>
          </p:cNvPr>
          <p:cNvSpPr txBox="1"/>
          <p:nvPr/>
        </p:nvSpPr>
        <p:spPr>
          <a:xfrm>
            <a:off x="5429022" y="259444"/>
            <a:ext cx="1333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Breathe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8A1C5-91E2-364B-A8C1-2FCD029E7CF7}"/>
              </a:ext>
            </a:extLst>
          </p:cNvPr>
          <p:cNvSpPr txBox="1"/>
          <p:nvPr/>
        </p:nvSpPr>
        <p:spPr>
          <a:xfrm>
            <a:off x="11172493" y="5934670"/>
            <a:ext cx="947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</a:t>
            </a:r>
          </a:p>
          <a:p>
            <a:r>
              <a:rPr lang="en-US" dirty="0">
                <a:solidFill>
                  <a:schemeClr val="bg1"/>
                </a:solidFill>
              </a:rPr>
              <a:t>Heather</a:t>
            </a:r>
          </a:p>
          <a:p>
            <a:r>
              <a:rPr lang="en-US" dirty="0">
                <a:solidFill>
                  <a:schemeClr val="bg1"/>
                </a:solidFill>
              </a:rPr>
              <a:t>Bussing</a:t>
            </a:r>
          </a:p>
        </p:txBody>
      </p:sp>
    </p:spTree>
    <p:extLst>
      <p:ext uri="{BB962C8B-B14F-4D97-AF65-F5344CB8AC3E}">
        <p14:creationId xmlns:p14="http://schemas.microsoft.com/office/powerpoint/2010/main" val="4011170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65D94C-42FB-9945-8C49-9C5B83EF95CC}"/>
              </a:ext>
            </a:extLst>
          </p:cNvPr>
          <p:cNvSpPr txBox="1"/>
          <p:nvPr/>
        </p:nvSpPr>
        <p:spPr>
          <a:xfrm>
            <a:off x="6096000" y="2274837"/>
            <a:ext cx="5781647" cy="230832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/>
              <a:t>At its simplest, ethics is asking questions like: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What could go possibly wrong?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What is the right thing to do?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Will this hurt anyone?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cs typeface="Calibri" panose="020F0502020204030204"/>
              </a:rPr>
              <a:t>Can we improve things?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cs typeface="Calibri" panose="020F0502020204030204"/>
              </a:rPr>
              <a:t>Where are our biases?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9FFE18-230D-E849-AE90-F874323CB1E4}"/>
              </a:ext>
            </a:extLst>
          </p:cNvPr>
          <p:cNvSpPr/>
          <p:nvPr/>
        </p:nvSpPr>
        <p:spPr>
          <a:xfrm>
            <a:off x="458488" y="6358237"/>
            <a:ext cx="1973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rgbClr val="111111"/>
                </a:solidFill>
                <a:effectLst/>
                <a:latin typeface="-apple-system"/>
              </a:rPr>
              <a:t>Photo by </a:t>
            </a:r>
            <a:r>
              <a:rPr lang="en-US" sz="1000" b="0" i="0" dirty="0">
                <a:solidFill>
                  <a:srgbClr val="767676"/>
                </a:solidFill>
                <a:effectLst/>
                <a:latin typeface="-apple-system"/>
                <a:hlinkClick r:id="rId3"/>
              </a:rPr>
              <a:t>Jason Leung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-apple-system"/>
              </a:rPr>
              <a:t> on </a:t>
            </a:r>
            <a:r>
              <a:rPr lang="en-US" sz="1000" b="0" i="0" dirty="0">
                <a:solidFill>
                  <a:srgbClr val="767676"/>
                </a:solidFill>
                <a:effectLst/>
                <a:latin typeface="-apple-system"/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7" name="Picture 6" descr="A picture containing indoor, table, sitting, phone&#10;&#10;Description automatically generated">
            <a:extLst>
              <a:ext uri="{FF2B5EF4-FFF2-40B4-BE49-F238E27FC236}">
                <a16:creationId xmlns:a16="http://schemas.microsoft.com/office/drawing/2014/main" id="{15EC6339-3160-F444-8199-FAE3152A5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8097"/>
            <a:ext cx="5912708" cy="39418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B4896C-24B9-6A4F-9E10-96600AA0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5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Ethics is a conversation</a:t>
            </a:r>
          </a:p>
        </p:txBody>
      </p:sp>
    </p:spTree>
    <p:extLst>
      <p:ext uri="{BB962C8B-B14F-4D97-AF65-F5344CB8AC3E}">
        <p14:creationId xmlns:p14="http://schemas.microsoft.com/office/powerpoint/2010/main" val="3369051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wire, sitting, large&#10;&#10;Description automatically generated">
            <a:extLst>
              <a:ext uri="{FF2B5EF4-FFF2-40B4-BE49-F238E27FC236}">
                <a16:creationId xmlns:a16="http://schemas.microsoft.com/office/drawing/2014/main" id="{68AD9A21-16AC-584A-9AB8-97D42728B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167" y="0"/>
            <a:ext cx="7427665" cy="5678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59E16-8C04-4B4B-810E-292A19E7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650" y="5901501"/>
            <a:ext cx="12229650" cy="540862"/>
          </a:xfrm>
        </p:spPr>
        <p:txBody>
          <a:bodyPr/>
          <a:lstStyle/>
          <a:p>
            <a:pPr algn="ctr" rtl="0" eaLnBrk="1" latinLnBrk="0" hangingPunct="1"/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In the era of intelligent tools (AI), an ethics process is the foundation of safety and health.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2177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blackboard&#10;&#10;Description automatically generated">
            <a:extLst>
              <a:ext uri="{FF2B5EF4-FFF2-40B4-BE49-F238E27FC236}">
                <a16:creationId xmlns:a16="http://schemas.microsoft.com/office/drawing/2014/main" id="{762F3A83-38E6-0446-A63B-59D448B7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93" y="0"/>
            <a:ext cx="5143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DE28EF-E94D-2449-B836-0F2D1C44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29" y="1579420"/>
            <a:ext cx="6747164" cy="2540072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We are in new circumstances; </a:t>
            </a:r>
            <a:b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E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very decision is a first.</a:t>
            </a:r>
            <a:b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endParaRPr lang="en-US" sz="2800" dirty="0">
              <a:effectLst/>
            </a:endParaRPr>
          </a:p>
          <a:p>
            <a:pPr rtl="0" eaLnBrk="1" latinLnBrk="0" hangingPunct="1"/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decisions have unintended consequences.</a:t>
            </a:r>
            <a:endParaRPr lang="en-US" sz="2800" dirty="0">
              <a:effectLst/>
            </a:endParaRPr>
          </a:p>
          <a:p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F9FF55-949E-CA4D-918E-CE42F1774A77}"/>
              </a:ext>
            </a:extLst>
          </p:cNvPr>
          <p:cNvSpPr/>
          <p:nvPr/>
        </p:nvSpPr>
        <p:spPr>
          <a:xfrm>
            <a:off x="7051969" y="0"/>
            <a:ext cx="471055" cy="687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28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20735F-82A4-B24C-8215-8CD2986F09ED}"/>
              </a:ext>
            </a:extLst>
          </p:cNvPr>
          <p:cNvSpPr txBox="1"/>
          <p:nvPr/>
        </p:nvSpPr>
        <p:spPr>
          <a:xfrm>
            <a:off x="2291882" y="1854425"/>
            <a:ext cx="7608237" cy="39703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Creates accountability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Ensures awareness of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Expands 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Improves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Minimizes unintended consequences</a:t>
            </a:r>
            <a:endParaRPr lang="en-US" sz="2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Improves safety and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Insulates against insularity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heart of a continuously learning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Models handling uncertainty and ambiguity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429D5-69FE-C24E-A67A-CCAC0208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3583"/>
            <a:ext cx="12192000" cy="983672"/>
          </a:xfrm>
        </p:spPr>
        <p:txBody>
          <a:bodyPr>
            <a:noAutofit/>
          </a:bodyPr>
          <a:lstStyle/>
          <a:p>
            <a:pPr algn="ctr" rtl="0" eaLnBrk="1" latinLnBrk="0" hangingPunct="1"/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All HR Departments and their vendors need </a:t>
            </a:r>
            <a:b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 operational ethics function.</a:t>
            </a:r>
            <a:endParaRPr lang="en-US" sz="3600" dirty="0">
              <a:effectLst/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9828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9E02C8-4FE2-1746-9CE5-990BAF33FEB6}"/>
              </a:ext>
            </a:extLst>
          </p:cNvPr>
          <p:cNvSpPr/>
          <p:nvPr/>
        </p:nvSpPr>
        <p:spPr>
          <a:xfrm>
            <a:off x="92596" y="1951979"/>
            <a:ext cx="12192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effectLst/>
                <a:latin typeface="Helvetica Neue" panose="02000503000000020004" pitchFamily="2" charset="0"/>
              </a:rPr>
              <a:t>How HR (and Tech) </a:t>
            </a:r>
          </a:p>
          <a:p>
            <a:pPr algn="ctr"/>
            <a:r>
              <a:rPr lang="en-US" sz="3200" b="1" i="0" dirty="0">
                <a:effectLst/>
                <a:latin typeface="Helvetica Neue" panose="02000503000000020004" pitchFamily="2" charset="0"/>
              </a:rPr>
              <a:t>Can Address Workplace Health and Safety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0C677-CC18-5D4B-B214-F3B5E256A1A5}"/>
              </a:ext>
            </a:extLst>
          </p:cNvPr>
          <p:cNvSpPr txBox="1"/>
          <p:nvPr/>
        </p:nvSpPr>
        <p:spPr>
          <a:xfrm>
            <a:off x="10238509" y="5334000"/>
            <a:ext cx="13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</a:t>
            </a:r>
            <a:r>
              <a:rPr lang="en-US" dirty="0" err="1"/>
              <a:t>Sumser</a:t>
            </a:r>
            <a:endParaRPr lang="en-US" dirty="0"/>
          </a:p>
          <a:p>
            <a:r>
              <a:rPr lang="en-US" dirty="0"/>
              <a:t>Fall 2020</a:t>
            </a:r>
          </a:p>
        </p:txBody>
      </p:sp>
    </p:spTree>
    <p:extLst>
      <p:ext uri="{BB962C8B-B14F-4D97-AF65-F5344CB8AC3E}">
        <p14:creationId xmlns:p14="http://schemas.microsoft.com/office/powerpoint/2010/main" val="102562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E744-A533-7544-96BA-356457C7B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409" y="559088"/>
            <a:ext cx="7793182" cy="1325563"/>
          </a:xfrm>
        </p:spPr>
        <p:txBody>
          <a:bodyPr/>
          <a:lstStyle/>
          <a:p>
            <a:pPr algn="ctr"/>
            <a:r>
              <a:rPr lang="en-US" dirty="0"/>
              <a:t>Why safety is an ethics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26666-8384-F445-8F47-508A73F79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409" y="2019588"/>
            <a:ext cx="7793182" cy="4351338"/>
          </a:xfrm>
          <a:noFill/>
        </p:spPr>
        <p:txBody>
          <a:bodyPr/>
          <a:lstStyle/>
          <a:p>
            <a:r>
              <a:rPr lang="en-US" dirty="0"/>
              <a:t>Mental health and safety in the home office</a:t>
            </a:r>
          </a:p>
          <a:p>
            <a:r>
              <a:rPr lang="en-US" dirty="0"/>
              <a:t>Balancing individual and organizational risk</a:t>
            </a:r>
          </a:p>
          <a:p>
            <a:r>
              <a:rPr lang="en-US" dirty="0"/>
              <a:t>Attestation vs asymptomatic risk</a:t>
            </a:r>
          </a:p>
          <a:p>
            <a:r>
              <a:rPr lang="en-US" dirty="0"/>
              <a:t>Balancing business continuity and physical safety</a:t>
            </a:r>
          </a:p>
          <a:p>
            <a:r>
              <a:rPr lang="en-US" dirty="0"/>
              <a:t>Data collection potentially creates PII</a:t>
            </a:r>
          </a:p>
          <a:p>
            <a:r>
              <a:rPr lang="en-US" dirty="0"/>
              <a:t>Forces the ‘what could go wrong here question’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68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a beach&#10;&#10;Description automatically generated">
            <a:extLst>
              <a:ext uri="{FF2B5EF4-FFF2-40B4-BE49-F238E27FC236}">
                <a16:creationId xmlns:a16="http://schemas.microsoft.com/office/drawing/2014/main" id="{7FC3A498-BE29-1A4F-84EA-4B693DC30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BC652-6886-7E44-85B8-E66B12AA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899795"/>
          </a:xfrm>
        </p:spPr>
        <p:txBody>
          <a:bodyPr/>
          <a:lstStyle/>
          <a:p>
            <a:pPr algn="ctr"/>
            <a:r>
              <a:rPr lang="en-US" b="1" dirty="0"/>
              <a:t>Ethics is a new way of deciding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64B71E-D227-484E-82D2-0478EEA97AA7}"/>
              </a:ext>
            </a:extLst>
          </p:cNvPr>
          <p:cNvSpPr/>
          <p:nvPr/>
        </p:nvSpPr>
        <p:spPr>
          <a:xfrm>
            <a:off x="4402343" y="6993374"/>
            <a:ext cx="22156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4"/>
              </a:rPr>
              <a:t>Margarida CSilva</a:t>
            </a:r>
            <a:r>
              <a:rPr lang="en-US" sz="1000" dirty="0"/>
              <a:t> on </a:t>
            </a:r>
            <a:r>
              <a:rPr lang="en-US" sz="1000" dirty="0">
                <a:hlinkClick r:id="rId5"/>
              </a:rPr>
              <a:t>Unsplash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4971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63CCC-B7CC-134A-96E5-DB7DEDFD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173"/>
          </a:xfrm>
        </p:spPr>
        <p:txBody>
          <a:bodyPr>
            <a:normAutofit/>
          </a:bodyPr>
          <a:lstStyle/>
          <a:p>
            <a:r>
              <a:rPr lang="en-US" sz="3600" b="1" dirty="0"/>
              <a:t>How to implement an</a:t>
            </a:r>
            <a:r>
              <a:rPr lang="en-US" sz="3600" b="1" baseline="0" dirty="0"/>
              <a:t> ethics board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1503F-0F6F-4045-B5DD-B38540940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decision-making stakeholders</a:t>
            </a:r>
          </a:p>
          <a:p>
            <a:r>
              <a:rPr lang="en-US" dirty="0"/>
              <a:t>External representatives</a:t>
            </a:r>
          </a:p>
          <a:p>
            <a:r>
              <a:rPr lang="en-US" dirty="0"/>
              <a:t>Monthly meetings</a:t>
            </a:r>
          </a:p>
          <a:p>
            <a:r>
              <a:rPr lang="en-US" dirty="0"/>
              <a:t>Employee gateway</a:t>
            </a:r>
          </a:p>
          <a:p>
            <a:r>
              <a:rPr lang="en-US" dirty="0"/>
              <a:t>Build as a resource, not as governance</a:t>
            </a:r>
          </a:p>
          <a:p>
            <a:r>
              <a:rPr lang="en-US" dirty="0"/>
              <a:t>Define terms</a:t>
            </a:r>
          </a:p>
        </p:txBody>
      </p:sp>
    </p:spTree>
    <p:extLst>
      <p:ext uri="{BB962C8B-B14F-4D97-AF65-F5344CB8AC3E}">
        <p14:creationId xmlns:p14="http://schemas.microsoft.com/office/powerpoint/2010/main" val="1591124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9121F509-147A-7A41-94A8-57333344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540" y="-13274"/>
            <a:ext cx="5163385" cy="6871274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9D53797-0561-594C-B897-2CB266F6848F}"/>
              </a:ext>
            </a:extLst>
          </p:cNvPr>
          <p:cNvSpPr txBox="1">
            <a:spLocks/>
          </p:cNvSpPr>
          <p:nvPr/>
        </p:nvSpPr>
        <p:spPr>
          <a:xfrm>
            <a:off x="807433" y="2147661"/>
            <a:ext cx="5288568" cy="1668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“If I had an hour to solve a problem I'd spend </a:t>
            </a:r>
            <a:r>
              <a:rPr lang="en-US" b="1" dirty="0"/>
              <a:t>55 minutes</a:t>
            </a:r>
            <a:r>
              <a:rPr lang="en-US" dirty="0"/>
              <a:t> thinking about the problem and five </a:t>
            </a:r>
            <a:r>
              <a:rPr lang="en-US" b="1" dirty="0"/>
              <a:t>minutes</a:t>
            </a:r>
            <a:r>
              <a:rPr lang="en-US" dirty="0"/>
              <a:t> thinking about solutions.”</a:t>
            </a:r>
            <a:endParaRPr lang="en-US" sz="200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68EE808-F42D-B24C-AC8B-EDA4E28C712C}"/>
              </a:ext>
            </a:extLst>
          </p:cNvPr>
          <p:cNvSpPr txBox="1">
            <a:spLocks/>
          </p:cNvSpPr>
          <p:nvPr/>
        </p:nvSpPr>
        <p:spPr>
          <a:xfrm>
            <a:off x="739842" y="4530655"/>
            <a:ext cx="6157915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rgbClr val="075484"/>
                </a:solidFill>
              </a:rPr>
              <a:t>Continuously refine your questions</a:t>
            </a:r>
            <a:endParaRPr lang="en-US" sz="28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2CA117-0EF6-234A-82C4-41C42819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US" sz="3200" b="1" kern="1200" dirty="0">
                <a:solidFill>
                  <a:srgbClr val="075484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Reminder from Al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89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B502-77D8-0346-BABD-916D84F7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300" y="2766218"/>
            <a:ext cx="7617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Practice saying ‘I don’t know’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3EB4A-3087-C84F-BAC8-E4A77242CCCD}"/>
              </a:ext>
            </a:extLst>
          </p:cNvPr>
          <p:cNvSpPr/>
          <p:nvPr/>
        </p:nvSpPr>
        <p:spPr>
          <a:xfrm>
            <a:off x="4574300" y="6611779"/>
            <a:ext cx="2114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Paolo Nicolello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6" name="Picture 5" descr="A monkey sitting on a bench&#10;&#10;Description automatically generated">
            <a:extLst>
              <a:ext uri="{FF2B5EF4-FFF2-40B4-BE49-F238E27FC236}">
                <a16:creationId xmlns:a16="http://schemas.microsoft.com/office/drawing/2014/main" id="{EB3CC124-90C5-284D-80E4-62BA8F57D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73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0762-F6D6-204D-A3FA-9BC0FB1B4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Sumser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2EBD4-1A8D-F546-B598-1E7A5BE5C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70" y="1286848"/>
            <a:ext cx="1448500" cy="2172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67030-A1D6-A249-B6B8-0B860DE975CC}"/>
              </a:ext>
            </a:extLst>
          </p:cNvPr>
          <p:cNvSpPr txBox="1"/>
          <p:nvPr/>
        </p:nvSpPr>
        <p:spPr>
          <a:xfrm>
            <a:off x="4235664" y="2842091"/>
            <a:ext cx="2337980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@</a:t>
            </a:r>
            <a:r>
              <a:rPr lang="en-US" sz="1799" dirty="0" err="1"/>
              <a:t>johnsumser</a:t>
            </a:r>
            <a:endParaRPr lang="en-US" sz="1799" dirty="0"/>
          </a:p>
          <a:p>
            <a:r>
              <a:rPr lang="en-US" sz="1799" dirty="0" err="1"/>
              <a:t>John@hrexaminer.com</a:t>
            </a:r>
            <a:endParaRPr lang="en-US" sz="179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278AA-925D-E846-BDE9-7E532AE61CBB}"/>
              </a:ext>
            </a:extLst>
          </p:cNvPr>
          <p:cNvSpPr txBox="1"/>
          <p:nvPr/>
        </p:nvSpPr>
        <p:spPr>
          <a:xfrm>
            <a:off x="4235663" y="1286849"/>
            <a:ext cx="5169172" cy="1200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/>
              <a:t>Principal Analyst, HRExaminer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/>
              <a:t>Intelligent Tools Columnist, </a:t>
            </a:r>
            <a:r>
              <a:rPr lang="en-US" sz="1799" dirty="0" err="1"/>
              <a:t>HRExecutive</a:t>
            </a:r>
            <a:r>
              <a:rPr lang="en-US" sz="1799" dirty="0"/>
              <a:t> Magazine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/>
              <a:t>Selection/Implementation Consulting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/>
              <a:t>Product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7FD6A-CF8E-AD4A-A902-248384D29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683" y="4075892"/>
            <a:ext cx="3917748" cy="23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E0D0-2FF1-154E-B4BC-5FD5CDC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/>
          </a:bodyPr>
          <a:lstStyle/>
          <a:p>
            <a:r>
              <a:rPr lang="en-US" sz="3600" b="1" dirty="0"/>
              <a:t>Real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74547-D93D-6C41-9E05-460258F4E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165867"/>
            <a:ext cx="5354256" cy="5119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“This is how systems change actually happens.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Many contexts are simultaneously shifting in increasing rapid response to other changes.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Logic &amp; structures of old patterns are dissolving in response to response to response- within personal, societal &amp; ecological complex systems.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All at once.”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BD4BF-0EFD-544D-8CB4-B5396ACB4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503" y="1558215"/>
            <a:ext cx="5574175" cy="3741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C3AD6-5D01-2441-9F7A-FCEB6661A2D6}"/>
              </a:ext>
            </a:extLst>
          </p:cNvPr>
          <p:cNvSpPr txBox="1"/>
          <p:nvPr/>
        </p:nvSpPr>
        <p:spPr>
          <a:xfrm>
            <a:off x="8437942" y="5299784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Nora Bateson</a:t>
            </a:r>
          </a:p>
        </p:txBody>
      </p:sp>
    </p:spTree>
    <p:extLst>
      <p:ext uri="{BB962C8B-B14F-4D97-AF65-F5344CB8AC3E}">
        <p14:creationId xmlns:p14="http://schemas.microsoft.com/office/powerpoint/2010/main" val="2127144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3149-0353-2146-A7A7-D96C709D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279" y="336947"/>
            <a:ext cx="7631152" cy="66502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Sustained Traumatic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739D8-1304-4D4C-A093-4F98E7435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695" y="1587821"/>
            <a:ext cx="63490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“Some typical civilian stressors include </a:t>
            </a:r>
          </a:p>
          <a:p>
            <a:pPr marL="0" indent="0">
              <a:buNone/>
            </a:pPr>
            <a:r>
              <a:rPr lang="en-US" dirty="0"/>
              <a:t>- life threat; </a:t>
            </a:r>
          </a:p>
          <a:p>
            <a:pPr>
              <a:buFontTx/>
              <a:buChar char="-"/>
            </a:pPr>
            <a:r>
              <a:rPr lang="en-US" dirty="0"/>
              <a:t>being confined to one's home; </a:t>
            </a:r>
          </a:p>
          <a:p>
            <a:pPr>
              <a:buFontTx/>
              <a:buChar char="-"/>
            </a:pPr>
            <a:r>
              <a:rPr lang="en-US" dirty="0"/>
              <a:t>losing a loved one or family member; </a:t>
            </a:r>
          </a:p>
          <a:p>
            <a:pPr>
              <a:buFontTx/>
              <a:buChar char="-"/>
            </a:pPr>
            <a:r>
              <a:rPr lang="en-US" dirty="0"/>
              <a:t>suffering from financial hardships; and </a:t>
            </a:r>
          </a:p>
          <a:p>
            <a:pPr>
              <a:buFontTx/>
              <a:buChar char="-"/>
            </a:pPr>
            <a:r>
              <a:rPr lang="en-US" dirty="0"/>
              <a:t>having restricted access to resources </a:t>
            </a:r>
            <a:br>
              <a:rPr lang="en-US" dirty="0"/>
            </a:br>
            <a:r>
              <a:rPr lang="en-US" dirty="0"/>
              <a:t>such as food, water, and other supplies.”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sz="1300" dirty="0"/>
              <a:t>https://</a:t>
            </a:r>
            <a:r>
              <a:rPr lang="en-US" sz="1300" dirty="0" err="1"/>
              <a:t>www.ptsd.va.gov</a:t>
            </a:r>
            <a:r>
              <a:rPr lang="en-US" sz="1300" dirty="0"/>
              <a:t>/professional/treat/specific/</a:t>
            </a:r>
            <a:r>
              <a:rPr lang="en-US" sz="1300" dirty="0" err="1"/>
              <a:t>combat_stress_civilian.asp</a:t>
            </a:r>
            <a:endParaRPr lang="en-US" sz="13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C1A77-E6C3-3249-9E7D-B14EC925BF99}"/>
              </a:ext>
            </a:extLst>
          </p:cNvPr>
          <p:cNvSpPr/>
          <p:nvPr/>
        </p:nvSpPr>
        <p:spPr>
          <a:xfrm>
            <a:off x="7484033" y="6250864"/>
            <a:ext cx="2124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steve pancrate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6" name="Picture 5" descr="A large brick building&#10;&#10;Description automatically generated">
            <a:extLst>
              <a:ext uri="{FF2B5EF4-FFF2-40B4-BE49-F238E27FC236}">
                <a16:creationId xmlns:a16="http://schemas.microsoft.com/office/drawing/2014/main" id="{0ACF21FD-6C14-DF4B-A804-D93140BF5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89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0E6666-C0D4-AB4C-8DFE-CF67C9DADDAC}"/>
              </a:ext>
            </a:extLst>
          </p:cNvPr>
          <p:cNvSpPr txBox="1"/>
          <p:nvPr/>
        </p:nvSpPr>
        <p:spPr>
          <a:xfrm>
            <a:off x="1378874" y="6581882"/>
            <a:ext cx="9434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Field </a:t>
            </a:r>
            <a:r>
              <a:rPr lang="en-US" sz="1400" b="1" dirty="0"/>
              <a:t>Manual for Mental Health and Human Service Workers in Major Disasters</a:t>
            </a:r>
            <a:r>
              <a:rPr lang="en-US" sz="1400" dirty="0"/>
              <a:t> https://</a:t>
            </a:r>
            <a:r>
              <a:rPr lang="en-US" sz="1400" dirty="0" err="1"/>
              <a:t>www.hsdl.org</a:t>
            </a:r>
            <a:r>
              <a:rPr lang="en-US" sz="1400" dirty="0"/>
              <a:t>/?</a:t>
            </a:r>
            <a:r>
              <a:rPr lang="en-US" sz="1400" dirty="0" err="1"/>
              <a:t>view&amp;did</a:t>
            </a:r>
            <a:r>
              <a:rPr lang="en-US" sz="1400" dirty="0"/>
              <a:t>=4017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74B8E4B-8B4E-FF4C-9DB1-5A65CD6B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0670"/>
            <a:ext cx="10515600" cy="8651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Psychological Reactions to Disaster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F257FB-913E-9744-A031-533A29866E79}"/>
              </a:ext>
            </a:extLst>
          </p:cNvPr>
          <p:cNvGrpSpPr/>
          <p:nvPr/>
        </p:nvGrpSpPr>
        <p:grpSpPr>
          <a:xfrm>
            <a:off x="1378873" y="-118313"/>
            <a:ext cx="9434251" cy="6090320"/>
            <a:chOff x="1378874" y="-93213"/>
            <a:chExt cx="9434251" cy="609032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0BCB491-C7AD-4849-BCB2-588795560D2F}"/>
                </a:ext>
              </a:extLst>
            </p:cNvPr>
            <p:cNvGrpSpPr/>
            <p:nvPr/>
          </p:nvGrpSpPr>
          <p:grpSpPr>
            <a:xfrm>
              <a:off x="1378874" y="-93213"/>
              <a:ext cx="9434251" cy="6090320"/>
              <a:chOff x="1378874" y="-93213"/>
              <a:chExt cx="9434251" cy="609032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8AF1C7E-8A8B-864F-806E-0FFC04C87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8874" y="-93213"/>
                <a:ext cx="9434251" cy="609032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4B299D-A134-DE42-8779-480BDEBD613E}"/>
                  </a:ext>
                </a:extLst>
              </p:cNvPr>
              <p:cNvSpPr txBox="1"/>
              <p:nvPr/>
            </p:nvSpPr>
            <p:spPr>
              <a:xfrm>
                <a:off x="1828801" y="5627775"/>
                <a:ext cx="649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137B0D-5391-2A47-8CD9-9085C80E5316}"/>
                  </a:ext>
                </a:extLst>
              </p:cNvPr>
              <p:cNvSpPr txBox="1"/>
              <p:nvPr/>
            </p:nvSpPr>
            <p:spPr>
              <a:xfrm>
                <a:off x="2153569" y="276118"/>
                <a:ext cx="1335558" cy="369332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are here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3E91546-6119-434D-AA12-8D774ED47429}"/>
                  </a:ext>
                </a:extLst>
              </p:cNvPr>
              <p:cNvCxnSpPr/>
              <p:nvPr/>
            </p:nvCxnSpPr>
            <p:spPr>
              <a:xfrm>
                <a:off x="2974694" y="645450"/>
                <a:ext cx="1539433" cy="1067603"/>
              </a:xfrm>
              <a:prstGeom prst="straightConnector1">
                <a:avLst/>
              </a:prstGeom>
              <a:ln w="635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CE5796F-C381-AC45-AC87-E11F760CD81B}"/>
                  </a:ext>
                </a:extLst>
              </p:cNvPr>
              <p:cNvSpPr/>
              <p:nvPr/>
            </p:nvSpPr>
            <p:spPr>
              <a:xfrm>
                <a:off x="3489127" y="4770120"/>
                <a:ext cx="1509593" cy="670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March 11</a:t>
                </a: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49BC9D2-DEBA-BD48-A4F1-A5D20CED858A}"/>
                </a:ext>
              </a:extLst>
            </p:cNvPr>
            <p:cNvCxnSpPr/>
            <p:nvPr/>
          </p:nvCxnSpPr>
          <p:spPr>
            <a:xfrm>
              <a:off x="3836532" y="4193414"/>
              <a:ext cx="713562" cy="0"/>
            </a:xfrm>
            <a:prstGeom prst="straightConnector1">
              <a:avLst/>
            </a:prstGeom>
            <a:ln w="635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C61B82-CEF4-F04B-A1CE-E65011C4579D}"/>
                </a:ext>
              </a:extLst>
            </p:cNvPr>
            <p:cNvSpPr txBox="1"/>
            <p:nvPr/>
          </p:nvSpPr>
          <p:spPr>
            <a:xfrm>
              <a:off x="3655442" y="4308455"/>
              <a:ext cx="10757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March 11</a:t>
              </a:r>
            </a:p>
            <a:p>
              <a:pPr algn="ctr"/>
              <a:r>
                <a:rPr lang="en-US" dirty="0"/>
                <a:t>Until</a:t>
              </a:r>
            </a:p>
            <a:p>
              <a:pPr algn="ctr"/>
              <a:r>
                <a:rPr lang="en-US" dirty="0"/>
                <a:t>Now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7C72568-DD76-FF4B-8CE1-C95585B4A153}"/>
                </a:ext>
              </a:extLst>
            </p:cNvPr>
            <p:cNvCxnSpPr/>
            <p:nvPr/>
          </p:nvCxnSpPr>
          <p:spPr>
            <a:xfrm>
              <a:off x="4532057" y="1713053"/>
              <a:ext cx="0" cy="24722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6817F6-0A42-244D-86C9-BE85E41DD9B4}"/>
              </a:ext>
            </a:extLst>
          </p:cNvPr>
          <p:cNvCxnSpPr/>
          <p:nvPr/>
        </p:nvCxnSpPr>
        <p:spPr>
          <a:xfrm>
            <a:off x="3836532" y="3591262"/>
            <a:ext cx="0" cy="5582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491975-E2A7-FD40-83E0-613D9CF0B209}"/>
              </a:ext>
            </a:extLst>
          </p:cNvPr>
          <p:cNvCxnSpPr/>
          <p:nvPr/>
        </p:nvCxnSpPr>
        <p:spPr>
          <a:xfrm>
            <a:off x="1441821" y="888345"/>
            <a:ext cx="0" cy="4982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64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EE50D-FE89-EC4E-8ED5-DFB30A334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11245"/>
            <a:ext cx="5257800" cy="3203575"/>
          </a:xfrm>
        </p:spPr>
        <p:txBody>
          <a:bodyPr>
            <a:normAutofit/>
          </a:bodyPr>
          <a:lstStyle/>
          <a:p>
            <a:r>
              <a:rPr lang="en-US" sz="2400" dirty="0"/>
              <a:t>Engagement scores up</a:t>
            </a:r>
          </a:p>
          <a:p>
            <a:r>
              <a:rPr lang="en-US" sz="2400" dirty="0"/>
              <a:t>Suicide up 30%</a:t>
            </a:r>
          </a:p>
          <a:p>
            <a:r>
              <a:rPr lang="en-US" sz="2400" dirty="0"/>
              <a:t>Predictable crash is coming</a:t>
            </a:r>
          </a:p>
          <a:p>
            <a:r>
              <a:rPr lang="en-US" sz="2400" dirty="0"/>
              <a:t>Revenue and margin success</a:t>
            </a:r>
          </a:p>
          <a:p>
            <a:r>
              <a:rPr lang="en-US" sz="2400" dirty="0"/>
              <a:t>Anti-depressant sales skyrocket</a:t>
            </a:r>
          </a:p>
          <a:p>
            <a:r>
              <a:rPr lang="en-US" sz="2400" dirty="0"/>
              <a:t>Elimination of healthy boundaries</a:t>
            </a:r>
          </a:p>
          <a:p>
            <a:r>
              <a:rPr lang="en-US" sz="2400" dirty="0"/>
              <a:t>Not new, normal, or sustainable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E1461-6CA4-CF4F-914D-F8E896635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64" y="0"/>
            <a:ext cx="8289636" cy="5126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B57298-45DD-1C45-B152-64092C0E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327" y="-182722"/>
            <a:ext cx="7360920" cy="1325563"/>
          </a:xfrm>
        </p:spPr>
        <p:txBody>
          <a:bodyPr>
            <a:normAutofit/>
          </a:bodyPr>
          <a:lstStyle/>
          <a:p>
            <a:pPr algn="r"/>
            <a:r>
              <a:rPr lang="en-US" sz="3500" b="1" dirty="0"/>
              <a:t>Heroic Response to Sustained Trauma</a:t>
            </a:r>
          </a:p>
        </p:txBody>
      </p:sp>
    </p:spTree>
    <p:extLst>
      <p:ext uri="{BB962C8B-B14F-4D97-AF65-F5344CB8AC3E}">
        <p14:creationId xmlns:p14="http://schemas.microsoft.com/office/powerpoint/2010/main" val="271706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DD518-98F7-624C-9D80-235BB332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355"/>
            <a:ext cx="10515600" cy="674907"/>
          </a:xfrm>
        </p:spPr>
        <p:txBody>
          <a:bodyPr>
            <a:normAutofit/>
          </a:bodyPr>
          <a:lstStyle/>
          <a:p>
            <a:r>
              <a:rPr lang="en-US" sz="3600" b="1" dirty="0"/>
              <a:t>Expect New Disabilities and New Safety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9A52-489C-1946-BB4F-835F20CC6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863" y="1506372"/>
            <a:ext cx="6398941" cy="4430209"/>
          </a:xfrm>
        </p:spPr>
        <p:txBody>
          <a:bodyPr>
            <a:normAutofit/>
          </a:bodyPr>
          <a:lstStyle/>
          <a:p>
            <a:r>
              <a:rPr lang="en-US" dirty="0"/>
              <a:t>Repetitive Mental Stress Disorders</a:t>
            </a:r>
          </a:p>
          <a:p>
            <a:r>
              <a:rPr lang="en-US" dirty="0"/>
              <a:t>60% of COVID survivors have heart issues</a:t>
            </a:r>
          </a:p>
          <a:p>
            <a:r>
              <a:rPr lang="en-US" dirty="0"/>
              <a:t>Heavy lung compromise</a:t>
            </a:r>
          </a:p>
          <a:p>
            <a:r>
              <a:rPr lang="en-US" dirty="0"/>
              <a:t>COVID impact on judgement </a:t>
            </a:r>
          </a:p>
          <a:p>
            <a:r>
              <a:rPr lang="en-US" dirty="0"/>
              <a:t>Increased anti-depressant consumption</a:t>
            </a:r>
          </a:p>
          <a:p>
            <a:r>
              <a:rPr lang="en-US" dirty="0"/>
              <a:t>Alcohol and drugs</a:t>
            </a:r>
          </a:p>
          <a:p>
            <a:r>
              <a:rPr lang="en-US" dirty="0"/>
              <a:t>Complex sustained trauma syndromes</a:t>
            </a:r>
          </a:p>
          <a:p>
            <a:r>
              <a:rPr lang="en-US" dirty="0"/>
              <a:t>Risk aversion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179C0-67D8-8241-98EF-6D5DD29CE308}"/>
              </a:ext>
            </a:extLst>
          </p:cNvPr>
          <p:cNvSpPr/>
          <p:nvPr/>
        </p:nvSpPr>
        <p:spPr>
          <a:xfrm>
            <a:off x="5532863" y="6540692"/>
            <a:ext cx="2013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>
                <a:hlinkClick r:id="rId3"/>
              </a:rPr>
              <a:t>Callie Gibson</a:t>
            </a:r>
            <a:r>
              <a:rPr lang="en-US" sz="1000" dirty="0"/>
              <a:t> on </a:t>
            </a:r>
            <a:r>
              <a:rPr lang="en-US" sz="1000" dirty="0">
                <a:hlinkClick r:id="rId4"/>
              </a:rPr>
              <a:t>Unsplash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DE374-01F2-E842-AB9F-B2D2DE889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1382"/>
            <a:ext cx="4919762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9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5EAF52-AAAF-3F40-9865-E9F5FF1BF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962" y="-11151"/>
            <a:ext cx="88702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2498E3-E58E-AF46-8F82-F1E112D5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1" y="4313197"/>
            <a:ext cx="5361878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Mental illness: removing the stigma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BA80C-C5DA-AF4B-827A-8B633A7372E5}"/>
              </a:ext>
            </a:extLst>
          </p:cNvPr>
          <p:cNvSpPr txBox="1"/>
          <p:nvPr/>
        </p:nvSpPr>
        <p:spPr>
          <a:xfrm>
            <a:off x="343501" y="6600628"/>
            <a:ext cx="1473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Image: </a:t>
            </a:r>
            <a:r>
              <a:rPr lang="en-US" sz="1000" dirty="0" err="1"/>
              <a:t>redwoodbark.org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04993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5404</TotalTime>
  <Words>1160</Words>
  <Application>Microsoft Macintosh PowerPoint</Application>
  <PresentationFormat>Widescreen</PresentationFormat>
  <Paragraphs>279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-apple-system</vt:lpstr>
      <vt:lpstr>Arial</vt:lpstr>
      <vt:lpstr>Calibri</vt:lpstr>
      <vt:lpstr>Calibri Light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Real Transformation</vt:lpstr>
      <vt:lpstr>Sustained Traumatic Stress</vt:lpstr>
      <vt:lpstr>Psychological Reactions to Disaster</vt:lpstr>
      <vt:lpstr>Heroic Response to Sustained Trauma</vt:lpstr>
      <vt:lpstr>Expect New Disabilities and New Safety Issues</vt:lpstr>
      <vt:lpstr>Mental illness: removing the stigma</vt:lpstr>
      <vt:lpstr>Key Organizational Changes</vt:lpstr>
      <vt:lpstr>Question, Experiment, and Improve</vt:lpstr>
      <vt:lpstr>Beware of Certainty</vt:lpstr>
      <vt:lpstr>Breathe</vt:lpstr>
      <vt:lpstr>In the transition from factory to office, the importance of safety diminished.  The pandemic restores it to the primary HR function</vt:lpstr>
      <vt:lpstr>The Facets of S, H, and D</vt:lpstr>
      <vt:lpstr>Goals  </vt:lpstr>
      <vt:lpstr>Organizational Safety, Health, and Development</vt:lpstr>
      <vt:lpstr>What is Organizational Health?</vt:lpstr>
      <vt:lpstr>The organization has a voice</vt:lpstr>
      <vt:lpstr>New SHD Risks</vt:lpstr>
      <vt:lpstr>New SHD Technology</vt:lpstr>
      <vt:lpstr>What about the rest of HR?</vt:lpstr>
      <vt:lpstr>What’s missing</vt:lpstr>
      <vt:lpstr>Who’s doing amazing stuff (the Watchlist)</vt:lpstr>
      <vt:lpstr>Breathe</vt:lpstr>
      <vt:lpstr>Ethics is a conversation</vt:lpstr>
      <vt:lpstr>In the era of intelligent tools (AI), an ethics process is the foundation of safety and health.</vt:lpstr>
      <vt:lpstr>We are in new circumstances;   Every decision is a first.  All decisions have unintended consequences. </vt:lpstr>
      <vt:lpstr>All HR Departments and their vendors need  an operational ethics function. </vt:lpstr>
      <vt:lpstr>Why safety is an ethics question</vt:lpstr>
      <vt:lpstr>Ethics is a new way of deciding</vt:lpstr>
      <vt:lpstr>How to implement an ethics board</vt:lpstr>
      <vt:lpstr>Reminder from Al </vt:lpstr>
      <vt:lpstr>Practice saying ‘I don’t know’</vt:lpstr>
      <vt:lpstr>John Sumser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Sumser</dc:creator>
  <cp:lastModifiedBy>John Sumser</cp:lastModifiedBy>
  <cp:revision>58</cp:revision>
  <dcterms:created xsi:type="dcterms:W3CDTF">2020-10-07T16:54:10Z</dcterms:created>
  <dcterms:modified xsi:type="dcterms:W3CDTF">2020-10-12T03:56:37Z</dcterms:modified>
</cp:coreProperties>
</file>